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73" r:id="rId2"/>
    <p:sldId id="274" r:id="rId3"/>
    <p:sldId id="275" r:id="rId4"/>
    <p:sldId id="276" r:id="rId5"/>
    <p:sldId id="277" r:id="rId6"/>
    <p:sldId id="308" r:id="rId7"/>
    <p:sldId id="309" r:id="rId8"/>
    <p:sldId id="310" r:id="rId9"/>
    <p:sldId id="296" r:id="rId10"/>
    <p:sldId id="297" r:id="rId11"/>
    <p:sldId id="303" r:id="rId12"/>
    <p:sldId id="298" r:id="rId13"/>
    <p:sldId id="299" r:id="rId14"/>
    <p:sldId id="329" r:id="rId15"/>
    <p:sldId id="300" r:id="rId16"/>
    <p:sldId id="313" r:id="rId17"/>
    <p:sldId id="301" r:id="rId18"/>
    <p:sldId id="314" r:id="rId19"/>
    <p:sldId id="281" r:id="rId20"/>
    <p:sldId id="323" r:id="rId21"/>
    <p:sldId id="307" r:id="rId22"/>
    <p:sldId id="305" r:id="rId23"/>
    <p:sldId id="317" r:id="rId24"/>
    <p:sldId id="318" r:id="rId25"/>
    <p:sldId id="319" r:id="rId26"/>
    <p:sldId id="292" r:id="rId27"/>
    <p:sldId id="291" r:id="rId28"/>
    <p:sldId id="279" r:id="rId29"/>
    <p:sldId id="321" r:id="rId30"/>
    <p:sldId id="322" r:id="rId31"/>
    <p:sldId id="293" r:id="rId32"/>
    <p:sldId id="294" r:id="rId33"/>
    <p:sldId id="295" r:id="rId34"/>
    <p:sldId id="280" r:id="rId35"/>
    <p:sldId id="282" r:id="rId36"/>
    <p:sldId id="287" r:id="rId37"/>
    <p:sldId id="284" r:id="rId38"/>
    <p:sldId id="285" r:id="rId39"/>
    <p:sldId id="326" r:id="rId40"/>
    <p:sldId id="283" r:id="rId41"/>
    <p:sldId id="328" r:id="rId42"/>
    <p:sldId id="327" r:id="rId43"/>
    <p:sldId id="289" r:id="rId44"/>
    <p:sldId id="288" r:id="rId45"/>
    <p:sldId id="324" r:id="rId46"/>
    <p:sldId id="325" r:id="rId47"/>
    <p:sldId id="29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7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EDBBAE-65D3-4A81-873F-C84E5A83E479}"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7478FCC6-B68A-42AA-B8FE-2727B210A51D}">
      <dgm:prSet phldrT="[Text]"/>
      <dgm:spPr/>
      <dgm:t>
        <a:bodyPr/>
        <a:lstStyle/>
        <a:p>
          <a:r>
            <a:rPr lang="en-US" dirty="0" smtClean="0"/>
            <a:t>Doctors and hospitals</a:t>
          </a:r>
          <a:endParaRPr lang="en-US" dirty="0"/>
        </a:p>
      </dgm:t>
    </dgm:pt>
    <dgm:pt modelId="{648A9DDE-C4C5-4426-B36D-B4444713F1D5}" type="parTrans" cxnId="{E2379706-6043-4885-934A-854C0B1F2777}">
      <dgm:prSet/>
      <dgm:spPr/>
      <dgm:t>
        <a:bodyPr/>
        <a:lstStyle/>
        <a:p>
          <a:endParaRPr lang="en-US"/>
        </a:p>
      </dgm:t>
    </dgm:pt>
    <dgm:pt modelId="{50BD5A55-B712-432C-80CB-2CD30471A350}" type="sibTrans" cxnId="{E2379706-6043-4885-934A-854C0B1F2777}">
      <dgm:prSet/>
      <dgm:spPr/>
      <dgm:t>
        <a:bodyPr/>
        <a:lstStyle/>
        <a:p>
          <a:endParaRPr lang="en-US"/>
        </a:p>
      </dgm:t>
    </dgm:pt>
    <dgm:pt modelId="{0B4A9959-5B39-485E-B709-4E71FE2E4D43}">
      <dgm:prSet phldrT="[Text]"/>
      <dgm:spPr/>
      <dgm:t>
        <a:bodyPr/>
        <a:lstStyle/>
        <a:p>
          <a:r>
            <a:rPr lang="en-US" dirty="0" smtClean="0"/>
            <a:t>Insurance</a:t>
          </a:r>
          <a:endParaRPr lang="en-US" dirty="0"/>
        </a:p>
      </dgm:t>
    </dgm:pt>
    <dgm:pt modelId="{F2AE36A0-E130-4539-AF6E-7A4A64529A62}" type="parTrans" cxnId="{034B2B6F-B5CE-4016-8F13-E15FB76CCB43}">
      <dgm:prSet/>
      <dgm:spPr/>
      <dgm:t>
        <a:bodyPr/>
        <a:lstStyle/>
        <a:p>
          <a:endParaRPr lang="en-US"/>
        </a:p>
      </dgm:t>
    </dgm:pt>
    <dgm:pt modelId="{8459C79E-8407-489E-A8C5-9866C5780128}" type="sibTrans" cxnId="{034B2B6F-B5CE-4016-8F13-E15FB76CCB43}">
      <dgm:prSet/>
      <dgm:spPr/>
      <dgm:t>
        <a:bodyPr/>
        <a:lstStyle/>
        <a:p>
          <a:endParaRPr lang="en-US"/>
        </a:p>
      </dgm:t>
    </dgm:pt>
    <dgm:pt modelId="{AA91147C-10CA-4942-A50B-92AF2DC63375}">
      <dgm:prSet phldrT="[Text]"/>
      <dgm:spPr/>
      <dgm:t>
        <a:bodyPr/>
        <a:lstStyle/>
        <a:p>
          <a:r>
            <a:rPr lang="en-US" dirty="0" smtClean="0"/>
            <a:t>Patient</a:t>
          </a:r>
          <a:endParaRPr lang="en-US" dirty="0"/>
        </a:p>
      </dgm:t>
    </dgm:pt>
    <dgm:pt modelId="{EC06F86B-E9ED-4C46-947E-7D42E7A932D9}" type="parTrans" cxnId="{137122F2-C3CF-47A1-A79B-FB54C49640E3}">
      <dgm:prSet/>
      <dgm:spPr/>
      <dgm:t>
        <a:bodyPr/>
        <a:lstStyle/>
        <a:p>
          <a:endParaRPr lang="en-US"/>
        </a:p>
      </dgm:t>
    </dgm:pt>
    <dgm:pt modelId="{2E9A6925-8454-4E8A-961A-C86E1EBC71A7}" type="sibTrans" cxnId="{137122F2-C3CF-47A1-A79B-FB54C49640E3}">
      <dgm:prSet/>
      <dgm:spPr/>
      <dgm:t>
        <a:bodyPr/>
        <a:lstStyle/>
        <a:p>
          <a:endParaRPr lang="en-US"/>
        </a:p>
      </dgm:t>
    </dgm:pt>
    <dgm:pt modelId="{023FA993-23B2-409D-A74D-0ACD04F896AF}" type="pres">
      <dgm:prSet presAssocID="{D5EDBBAE-65D3-4A81-873F-C84E5A83E479}" presName="cycle" presStyleCnt="0">
        <dgm:presLayoutVars>
          <dgm:dir/>
          <dgm:resizeHandles val="exact"/>
        </dgm:presLayoutVars>
      </dgm:prSet>
      <dgm:spPr/>
      <dgm:t>
        <a:bodyPr/>
        <a:lstStyle/>
        <a:p>
          <a:endParaRPr lang="en-US"/>
        </a:p>
      </dgm:t>
    </dgm:pt>
    <dgm:pt modelId="{8A86A7A9-154B-4C65-9ACF-8774CFEC4617}" type="pres">
      <dgm:prSet presAssocID="{7478FCC6-B68A-42AA-B8FE-2727B210A51D}" presName="node" presStyleLbl="node1" presStyleIdx="0" presStyleCnt="3">
        <dgm:presLayoutVars>
          <dgm:bulletEnabled val="1"/>
        </dgm:presLayoutVars>
      </dgm:prSet>
      <dgm:spPr/>
      <dgm:t>
        <a:bodyPr/>
        <a:lstStyle/>
        <a:p>
          <a:endParaRPr lang="en-US"/>
        </a:p>
      </dgm:t>
    </dgm:pt>
    <dgm:pt modelId="{A3E9EDC8-F847-4F40-8437-F70170A0ADBF}" type="pres">
      <dgm:prSet presAssocID="{7478FCC6-B68A-42AA-B8FE-2727B210A51D}" presName="spNode" presStyleCnt="0"/>
      <dgm:spPr/>
    </dgm:pt>
    <dgm:pt modelId="{5F604884-6093-4638-BF3D-CE87DB67A364}" type="pres">
      <dgm:prSet presAssocID="{50BD5A55-B712-432C-80CB-2CD30471A350}" presName="sibTrans" presStyleLbl="sibTrans1D1" presStyleIdx="0" presStyleCnt="3"/>
      <dgm:spPr/>
      <dgm:t>
        <a:bodyPr/>
        <a:lstStyle/>
        <a:p>
          <a:endParaRPr lang="en-US"/>
        </a:p>
      </dgm:t>
    </dgm:pt>
    <dgm:pt modelId="{ADC5D02A-70CA-4238-9871-326FC1F86691}" type="pres">
      <dgm:prSet presAssocID="{0B4A9959-5B39-485E-B709-4E71FE2E4D43}" presName="node" presStyleLbl="node1" presStyleIdx="1" presStyleCnt="3">
        <dgm:presLayoutVars>
          <dgm:bulletEnabled val="1"/>
        </dgm:presLayoutVars>
      </dgm:prSet>
      <dgm:spPr/>
      <dgm:t>
        <a:bodyPr/>
        <a:lstStyle/>
        <a:p>
          <a:endParaRPr lang="en-US"/>
        </a:p>
      </dgm:t>
    </dgm:pt>
    <dgm:pt modelId="{918A42BB-4EDD-45B2-84DA-9FB53687BAC0}" type="pres">
      <dgm:prSet presAssocID="{0B4A9959-5B39-485E-B709-4E71FE2E4D43}" presName="spNode" presStyleCnt="0"/>
      <dgm:spPr/>
    </dgm:pt>
    <dgm:pt modelId="{EC3B47BE-2198-412E-ABBF-D36161FC7796}" type="pres">
      <dgm:prSet presAssocID="{8459C79E-8407-489E-A8C5-9866C5780128}" presName="sibTrans" presStyleLbl="sibTrans1D1" presStyleIdx="1" presStyleCnt="3"/>
      <dgm:spPr/>
      <dgm:t>
        <a:bodyPr/>
        <a:lstStyle/>
        <a:p>
          <a:endParaRPr lang="en-US"/>
        </a:p>
      </dgm:t>
    </dgm:pt>
    <dgm:pt modelId="{9894EE06-C55D-4700-A048-6A4C762D719E}" type="pres">
      <dgm:prSet presAssocID="{AA91147C-10CA-4942-A50B-92AF2DC63375}" presName="node" presStyleLbl="node1" presStyleIdx="2" presStyleCnt="3">
        <dgm:presLayoutVars>
          <dgm:bulletEnabled val="1"/>
        </dgm:presLayoutVars>
      </dgm:prSet>
      <dgm:spPr/>
      <dgm:t>
        <a:bodyPr/>
        <a:lstStyle/>
        <a:p>
          <a:endParaRPr lang="en-US"/>
        </a:p>
      </dgm:t>
    </dgm:pt>
    <dgm:pt modelId="{8F858C1F-B6CC-418D-9D88-8C7BDBFD60F9}" type="pres">
      <dgm:prSet presAssocID="{AA91147C-10CA-4942-A50B-92AF2DC63375}" presName="spNode" presStyleCnt="0"/>
      <dgm:spPr/>
    </dgm:pt>
    <dgm:pt modelId="{5B042FEE-2B4F-4C61-8C65-9F3985340382}" type="pres">
      <dgm:prSet presAssocID="{2E9A6925-8454-4E8A-961A-C86E1EBC71A7}" presName="sibTrans" presStyleLbl="sibTrans1D1" presStyleIdx="2" presStyleCnt="3"/>
      <dgm:spPr/>
      <dgm:t>
        <a:bodyPr/>
        <a:lstStyle/>
        <a:p>
          <a:endParaRPr lang="en-US"/>
        </a:p>
      </dgm:t>
    </dgm:pt>
  </dgm:ptLst>
  <dgm:cxnLst>
    <dgm:cxn modelId="{034B2B6F-B5CE-4016-8F13-E15FB76CCB43}" srcId="{D5EDBBAE-65D3-4A81-873F-C84E5A83E479}" destId="{0B4A9959-5B39-485E-B709-4E71FE2E4D43}" srcOrd="1" destOrd="0" parTransId="{F2AE36A0-E130-4539-AF6E-7A4A64529A62}" sibTransId="{8459C79E-8407-489E-A8C5-9866C5780128}"/>
    <dgm:cxn modelId="{137122F2-C3CF-47A1-A79B-FB54C49640E3}" srcId="{D5EDBBAE-65D3-4A81-873F-C84E5A83E479}" destId="{AA91147C-10CA-4942-A50B-92AF2DC63375}" srcOrd="2" destOrd="0" parTransId="{EC06F86B-E9ED-4C46-947E-7D42E7A932D9}" sibTransId="{2E9A6925-8454-4E8A-961A-C86E1EBC71A7}"/>
    <dgm:cxn modelId="{DBB859D1-775B-4AE2-AE8F-AA4208080234}" type="presOf" srcId="{2E9A6925-8454-4E8A-961A-C86E1EBC71A7}" destId="{5B042FEE-2B4F-4C61-8C65-9F3985340382}" srcOrd="0" destOrd="0" presId="urn:microsoft.com/office/officeart/2005/8/layout/cycle6"/>
    <dgm:cxn modelId="{88444DF5-2385-4567-B09D-FC5B326F1771}" type="presOf" srcId="{0B4A9959-5B39-485E-B709-4E71FE2E4D43}" destId="{ADC5D02A-70CA-4238-9871-326FC1F86691}" srcOrd="0" destOrd="0" presId="urn:microsoft.com/office/officeart/2005/8/layout/cycle6"/>
    <dgm:cxn modelId="{E2379706-6043-4885-934A-854C0B1F2777}" srcId="{D5EDBBAE-65D3-4A81-873F-C84E5A83E479}" destId="{7478FCC6-B68A-42AA-B8FE-2727B210A51D}" srcOrd="0" destOrd="0" parTransId="{648A9DDE-C4C5-4426-B36D-B4444713F1D5}" sibTransId="{50BD5A55-B712-432C-80CB-2CD30471A350}"/>
    <dgm:cxn modelId="{C2C61880-23F8-4355-9657-AE1B91474BCA}" type="presOf" srcId="{8459C79E-8407-489E-A8C5-9866C5780128}" destId="{EC3B47BE-2198-412E-ABBF-D36161FC7796}" srcOrd="0" destOrd="0" presId="urn:microsoft.com/office/officeart/2005/8/layout/cycle6"/>
    <dgm:cxn modelId="{46EAB2D6-1BAB-4DF2-92CF-7A1DCB81D053}" type="presOf" srcId="{50BD5A55-B712-432C-80CB-2CD30471A350}" destId="{5F604884-6093-4638-BF3D-CE87DB67A364}" srcOrd="0" destOrd="0" presId="urn:microsoft.com/office/officeart/2005/8/layout/cycle6"/>
    <dgm:cxn modelId="{C892538A-15CF-46A7-BFF1-D15129E0D2FB}" type="presOf" srcId="{AA91147C-10CA-4942-A50B-92AF2DC63375}" destId="{9894EE06-C55D-4700-A048-6A4C762D719E}" srcOrd="0" destOrd="0" presId="urn:microsoft.com/office/officeart/2005/8/layout/cycle6"/>
    <dgm:cxn modelId="{1997652C-2123-4E32-B06D-B078343F6AEE}" type="presOf" srcId="{D5EDBBAE-65D3-4A81-873F-C84E5A83E479}" destId="{023FA993-23B2-409D-A74D-0ACD04F896AF}" srcOrd="0" destOrd="0" presId="urn:microsoft.com/office/officeart/2005/8/layout/cycle6"/>
    <dgm:cxn modelId="{E8CF7605-64C4-4872-879E-CA629E68A2D6}" type="presOf" srcId="{7478FCC6-B68A-42AA-B8FE-2727B210A51D}" destId="{8A86A7A9-154B-4C65-9ACF-8774CFEC4617}" srcOrd="0" destOrd="0" presId="urn:microsoft.com/office/officeart/2005/8/layout/cycle6"/>
    <dgm:cxn modelId="{597C5D9B-943D-48B9-977A-48C43B69193A}" type="presParOf" srcId="{023FA993-23B2-409D-A74D-0ACD04F896AF}" destId="{8A86A7A9-154B-4C65-9ACF-8774CFEC4617}" srcOrd="0" destOrd="0" presId="urn:microsoft.com/office/officeart/2005/8/layout/cycle6"/>
    <dgm:cxn modelId="{AB4A60CF-6116-47B2-9F2C-AF02CDDF55B0}" type="presParOf" srcId="{023FA993-23B2-409D-A74D-0ACD04F896AF}" destId="{A3E9EDC8-F847-4F40-8437-F70170A0ADBF}" srcOrd="1" destOrd="0" presId="urn:microsoft.com/office/officeart/2005/8/layout/cycle6"/>
    <dgm:cxn modelId="{AE743E54-9FCD-45B7-8097-3C3E07752AB8}" type="presParOf" srcId="{023FA993-23B2-409D-A74D-0ACD04F896AF}" destId="{5F604884-6093-4638-BF3D-CE87DB67A364}" srcOrd="2" destOrd="0" presId="urn:microsoft.com/office/officeart/2005/8/layout/cycle6"/>
    <dgm:cxn modelId="{568FD1B6-35C0-4E72-9B06-B9EEA2B55AE1}" type="presParOf" srcId="{023FA993-23B2-409D-A74D-0ACD04F896AF}" destId="{ADC5D02A-70CA-4238-9871-326FC1F86691}" srcOrd="3" destOrd="0" presId="urn:microsoft.com/office/officeart/2005/8/layout/cycle6"/>
    <dgm:cxn modelId="{0799B6C9-3C97-426B-9366-36CCCB7582D8}" type="presParOf" srcId="{023FA993-23B2-409D-A74D-0ACD04F896AF}" destId="{918A42BB-4EDD-45B2-84DA-9FB53687BAC0}" srcOrd="4" destOrd="0" presId="urn:microsoft.com/office/officeart/2005/8/layout/cycle6"/>
    <dgm:cxn modelId="{C6EF9C1A-523A-4074-8E78-105C45755074}" type="presParOf" srcId="{023FA993-23B2-409D-A74D-0ACD04F896AF}" destId="{EC3B47BE-2198-412E-ABBF-D36161FC7796}" srcOrd="5" destOrd="0" presId="urn:microsoft.com/office/officeart/2005/8/layout/cycle6"/>
    <dgm:cxn modelId="{1BA3A2D9-1178-4A1A-B887-60B4C2A2637F}" type="presParOf" srcId="{023FA993-23B2-409D-A74D-0ACD04F896AF}" destId="{9894EE06-C55D-4700-A048-6A4C762D719E}" srcOrd="6" destOrd="0" presId="urn:microsoft.com/office/officeart/2005/8/layout/cycle6"/>
    <dgm:cxn modelId="{F8C845EF-D4B9-40AF-A8EC-26D6242A8ADC}" type="presParOf" srcId="{023FA993-23B2-409D-A74D-0ACD04F896AF}" destId="{8F858C1F-B6CC-418D-9D88-8C7BDBFD60F9}" srcOrd="7" destOrd="0" presId="urn:microsoft.com/office/officeart/2005/8/layout/cycle6"/>
    <dgm:cxn modelId="{2CAF8D6F-0D81-49DE-B3E2-8A96577D2812}" type="presParOf" srcId="{023FA993-23B2-409D-A74D-0ACD04F896AF}" destId="{5B042FEE-2B4F-4C61-8C65-9F3985340382}"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EDBBAE-65D3-4A81-873F-C84E5A83E479}"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7478FCC6-B68A-42AA-B8FE-2727B210A51D}">
      <dgm:prSet phldrT="[Text]" custT="1"/>
      <dgm:spPr/>
      <dgm:t>
        <a:bodyPr/>
        <a:lstStyle/>
        <a:p>
          <a:r>
            <a:rPr lang="en-US" sz="4500" dirty="0" smtClean="0"/>
            <a:t>Doctors</a:t>
          </a:r>
        </a:p>
        <a:p>
          <a:r>
            <a:rPr lang="en-US" sz="4500" dirty="0" smtClean="0"/>
            <a:t>Hospitals</a:t>
          </a:r>
        </a:p>
        <a:p>
          <a:r>
            <a:rPr lang="en-US" sz="4500" dirty="0" smtClean="0"/>
            <a:t>Insurance</a:t>
          </a:r>
        </a:p>
      </dgm:t>
    </dgm:pt>
    <dgm:pt modelId="{648A9DDE-C4C5-4426-B36D-B4444713F1D5}" type="parTrans" cxnId="{E2379706-6043-4885-934A-854C0B1F2777}">
      <dgm:prSet/>
      <dgm:spPr/>
      <dgm:t>
        <a:bodyPr/>
        <a:lstStyle/>
        <a:p>
          <a:endParaRPr lang="en-US"/>
        </a:p>
      </dgm:t>
    </dgm:pt>
    <dgm:pt modelId="{50BD5A55-B712-432C-80CB-2CD30471A350}" type="sibTrans" cxnId="{E2379706-6043-4885-934A-854C0B1F2777}">
      <dgm:prSet/>
      <dgm:spPr/>
      <dgm:t>
        <a:bodyPr/>
        <a:lstStyle/>
        <a:p>
          <a:endParaRPr lang="en-US"/>
        </a:p>
      </dgm:t>
    </dgm:pt>
    <dgm:pt modelId="{AA91147C-10CA-4942-A50B-92AF2DC63375}">
      <dgm:prSet phldrT="[Text]"/>
      <dgm:spPr/>
      <dgm:t>
        <a:bodyPr/>
        <a:lstStyle/>
        <a:p>
          <a:r>
            <a:rPr lang="en-US" dirty="0" smtClean="0"/>
            <a:t>Patient</a:t>
          </a:r>
          <a:endParaRPr lang="en-US" dirty="0"/>
        </a:p>
      </dgm:t>
    </dgm:pt>
    <dgm:pt modelId="{EC06F86B-E9ED-4C46-947E-7D42E7A932D9}" type="parTrans" cxnId="{137122F2-C3CF-47A1-A79B-FB54C49640E3}">
      <dgm:prSet/>
      <dgm:spPr/>
      <dgm:t>
        <a:bodyPr/>
        <a:lstStyle/>
        <a:p>
          <a:endParaRPr lang="en-US"/>
        </a:p>
      </dgm:t>
    </dgm:pt>
    <dgm:pt modelId="{2E9A6925-8454-4E8A-961A-C86E1EBC71A7}" type="sibTrans" cxnId="{137122F2-C3CF-47A1-A79B-FB54C49640E3}">
      <dgm:prSet/>
      <dgm:spPr/>
      <dgm:t>
        <a:bodyPr/>
        <a:lstStyle/>
        <a:p>
          <a:endParaRPr lang="en-US"/>
        </a:p>
      </dgm:t>
    </dgm:pt>
    <dgm:pt modelId="{023FA993-23B2-409D-A74D-0ACD04F896AF}" type="pres">
      <dgm:prSet presAssocID="{D5EDBBAE-65D3-4A81-873F-C84E5A83E479}" presName="cycle" presStyleCnt="0">
        <dgm:presLayoutVars>
          <dgm:dir/>
          <dgm:resizeHandles val="exact"/>
        </dgm:presLayoutVars>
      </dgm:prSet>
      <dgm:spPr/>
      <dgm:t>
        <a:bodyPr/>
        <a:lstStyle/>
        <a:p>
          <a:endParaRPr lang="en-US"/>
        </a:p>
      </dgm:t>
    </dgm:pt>
    <dgm:pt modelId="{8A86A7A9-154B-4C65-9ACF-8774CFEC4617}" type="pres">
      <dgm:prSet presAssocID="{7478FCC6-B68A-42AA-B8FE-2727B210A51D}" presName="node" presStyleLbl="node1" presStyleIdx="0" presStyleCnt="2" custScaleY="182005">
        <dgm:presLayoutVars>
          <dgm:bulletEnabled val="1"/>
        </dgm:presLayoutVars>
      </dgm:prSet>
      <dgm:spPr/>
      <dgm:t>
        <a:bodyPr/>
        <a:lstStyle/>
        <a:p>
          <a:endParaRPr lang="en-US"/>
        </a:p>
      </dgm:t>
    </dgm:pt>
    <dgm:pt modelId="{A3E9EDC8-F847-4F40-8437-F70170A0ADBF}" type="pres">
      <dgm:prSet presAssocID="{7478FCC6-B68A-42AA-B8FE-2727B210A51D}" presName="spNode" presStyleCnt="0"/>
      <dgm:spPr/>
    </dgm:pt>
    <dgm:pt modelId="{5F604884-6093-4638-BF3D-CE87DB67A364}" type="pres">
      <dgm:prSet presAssocID="{50BD5A55-B712-432C-80CB-2CD30471A350}" presName="sibTrans" presStyleLbl="sibTrans1D1" presStyleIdx="0" presStyleCnt="2"/>
      <dgm:spPr/>
      <dgm:t>
        <a:bodyPr/>
        <a:lstStyle/>
        <a:p>
          <a:endParaRPr lang="en-US"/>
        </a:p>
      </dgm:t>
    </dgm:pt>
    <dgm:pt modelId="{9894EE06-C55D-4700-A048-6A4C762D719E}" type="pres">
      <dgm:prSet presAssocID="{AA91147C-10CA-4942-A50B-92AF2DC63375}" presName="node" presStyleLbl="node1" presStyleIdx="1" presStyleCnt="2">
        <dgm:presLayoutVars>
          <dgm:bulletEnabled val="1"/>
        </dgm:presLayoutVars>
      </dgm:prSet>
      <dgm:spPr/>
      <dgm:t>
        <a:bodyPr/>
        <a:lstStyle/>
        <a:p>
          <a:endParaRPr lang="en-US"/>
        </a:p>
      </dgm:t>
    </dgm:pt>
    <dgm:pt modelId="{8F858C1F-B6CC-418D-9D88-8C7BDBFD60F9}" type="pres">
      <dgm:prSet presAssocID="{AA91147C-10CA-4942-A50B-92AF2DC63375}" presName="spNode" presStyleCnt="0"/>
      <dgm:spPr/>
    </dgm:pt>
    <dgm:pt modelId="{5B042FEE-2B4F-4C61-8C65-9F3985340382}" type="pres">
      <dgm:prSet presAssocID="{2E9A6925-8454-4E8A-961A-C86E1EBC71A7}" presName="sibTrans" presStyleLbl="sibTrans1D1" presStyleIdx="1" presStyleCnt="2"/>
      <dgm:spPr/>
      <dgm:t>
        <a:bodyPr/>
        <a:lstStyle/>
        <a:p>
          <a:endParaRPr lang="en-US"/>
        </a:p>
      </dgm:t>
    </dgm:pt>
  </dgm:ptLst>
  <dgm:cxnLst>
    <dgm:cxn modelId="{137122F2-C3CF-47A1-A79B-FB54C49640E3}" srcId="{D5EDBBAE-65D3-4A81-873F-C84E5A83E479}" destId="{AA91147C-10CA-4942-A50B-92AF2DC63375}" srcOrd="1" destOrd="0" parTransId="{EC06F86B-E9ED-4C46-947E-7D42E7A932D9}" sibTransId="{2E9A6925-8454-4E8A-961A-C86E1EBC71A7}"/>
    <dgm:cxn modelId="{8632D082-BC99-4B2C-9C08-80ACF624183E}" type="presOf" srcId="{D5EDBBAE-65D3-4A81-873F-C84E5A83E479}" destId="{023FA993-23B2-409D-A74D-0ACD04F896AF}" srcOrd="0" destOrd="0" presId="urn:microsoft.com/office/officeart/2005/8/layout/cycle6"/>
    <dgm:cxn modelId="{A8AABC63-6447-41ED-B857-0A04682038F0}" type="presOf" srcId="{7478FCC6-B68A-42AA-B8FE-2727B210A51D}" destId="{8A86A7A9-154B-4C65-9ACF-8774CFEC4617}" srcOrd="0" destOrd="0" presId="urn:microsoft.com/office/officeart/2005/8/layout/cycle6"/>
    <dgm:cxn modelId="{E2379706-6043-4885-934A-854C0B1F2777}" srcId="{D5EDBBAE-65D3-4A81-873F-C84E5A83E479}" destId="{7478FCC6-B68A-42AA-B8FE-2727B210A51D}" srcOrd="0" destOrd="0" parTransId="{648A9DDE-C4C5-4426-B36D-B4444713F1D5}" sibTransId="{50BD5A55-B712-432C-80CB-2CD30471A350}"/>
    <dgm:cxn modelId="{89A71897-8BD2-4411-ABC8-10DB84E3860C}" type="presOf" srcId="{AA91147C-10CA-4942-A50B-92AF2DC63375}" destId="{9894EE06-C55D-4700-A048-6A4C762D719E}" srcOrd="0" destOrd="0" presId="urn:microsoft.com/office/officeart/2005/8/layout/cycle6"/>
    <dgm:cxn modelId="{8A7956C8-2D4D-4359-80BD-238DB208E187}" type="presOf" srcId="{2E9A6925-8454-4E8A-961A-C86E1EBC71A7}" destId="{5B042FEE-2B4F-4C61-8C65-9F3985340382}" srcOrd="0" destOrd="0" presId="urn:microsoft.com/office/officeart/2005/8/layout/cycle6"/>
    <dgm:cxn modelId="{43A88824-E377-4A1E-90A4-E98D7062CA40}" type="presOf" srcId="{50BD5A55-B712-432C-80CB-2CD30471A350}" destId="{5F604884-6093-4638-BF3D-CE87DB67A364}" srcOrd="0" destOrd="0" presId="urn:microsoft.com/office/officeart/2005/8/layout/cycle6"/>
    <dgm:cxn modelId="{C37FD0CC-DE0D-4D1C-A28D-3B4BE0384988}" type="presParOf" srcId="{023FA993-23B2-409D-A74D-0ACD04F896AF}" destId="{8A86A7A9-154B-4C65-9ACF-8774CFEC4617}" srcOrd="0" destOrd="0" presId="urn:microsoft.com/office/officeart/2005/8/layout/cycle6"/>
    <dgm:cxn modelId="{64627605-C414-43C7-BCBB-A2367E998B5B}" type="presParOf" srcId="{023FA993-23B2-409D-A74D-0ACD04F896AF}" destId="{A3E9EDC8-F847-4F40-8437-F70170A0ADBF}" srcOrd="1" destOrd="0" presId="urn:microsoft.com/office/officeart/2005/8/layout/cycle6"/>
    <dgm:cxn modelId="{9FEA0B8B-0DE1-42CF-82C9-5A48A36CDE3A}" type="presParOf" srcId="{023FA993-23B2-409D-A74D-0ACD04F896AF}" destId="{5F604884-6093-4638-BF3D-CE87DB67A364}" srcOrd="2" destOrd="0" presId="urn:microsoft.com/office/officeart/2005/8/layout/cycle6"/>
    <dgm:cxn modelId="{CB76DA8A-840F-4B6F-B48F-7F02A5B92B8A}" type="presParOf" srcId="{023FA993-23B2-409D-A74D-0ACD04F896AF}" destId="{9894EE06-C55D-4700-A048-6A4C762D719E}" srcOrd="3" destOrd="0" presId="urn:microsoft.com/office/officeart/2005/8/layout/cycle6"/>
    <dgm:cxn modelId="{0C22F182-9DE5-47FC-8866-615B59EB8485}" type="presParOf" srcId="{023FA993-23B2-409D-A74D-0ACD04F896AF}" destId="{8F858C1F-B6CC-418D-9D88-8C7BDBFD60F9}" srcOrd="4" destOrd="0" presId="urn:microsoft.com/office/officeart/2005/8/layout/cycle6"/>
    <dgm:cxn modelId="{DABAAD76-1C98-473D-8E16-E7D80B74D49C}" type="presParOf" srcId="{023FA993-23B2-409D-A74D-0ACD04F896AF}" destId="{5B042FEE-2B4F-4C61-8C65-9F3985340382}" srcOrd="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6A7A9-154B-4C65-9ACF-8774CFEC4617}">
      <dsp:nvSpPr>
        <dsp:cNvPr id="0" name=""/>
        <dsp:cNvSpPr/>
      </dsp:nvSpPr>
      <dsp:spPr>
        <a:xfrm>
          <a:off x="3076054" y="946"/>
          <a:ext cx="2077491" cy="1350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Doctors and hospitals</a:t>
          </a:r>
          <a:endParaRPr lang="en-US" sz="2700" kern="1200" dirty="0"/>
        </a:p>
      </dsp:txBody>
      <dsp:txXfrm>
        <a:off x="3141974" y="66866"/>
        <a:ext cx="1945651" cy="1218529"/>
      </dsp:txXfrm>
    </dsp:sp>
    <dsp:sp modelId="{5F604884-6093-4638-BF3D-CE87DB67A364}">
      <dsp:nvSpPr>
        <dsp:cNvPr id="0" name=""/>
        <dsp:cNvSpPr/>
      </dsp:nvSpPr>
      <dsp:spPr>
        <a:xfrm>
          <a:off x="2315006" y="676131"/>
          <a:ext cx="3599586" cy="3599586"/>
        </a:xfrm>
        <a:custGeom>
          <a:avLst/>
          <a:gdLst/>
          <a:ahLst/>
          <a:cxnLst/>
          <a:rect l="0" t="0" r="0" b="0"/>
          <a:pathLst>
            <a:path>
              <a:moveTo>
                <a:pt x="2853606" y="340775"/>
              </a:moveTo>
              <a:arcTo wR="1799793" hR="1799793" stAng="18350381" swAng="364458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DC5D02A-70CA-4238-9871-326FC1F86691}">
      <dsp:nvSpPr>
        <dsp:cNvPr id="0" name=""/>
        <dsp:cNvSpPr/>
      </dsp:nvSpPr>
      <dsp:spPr>
        <a:xfrm>
          <a:off x="4634720" y="2700636"/>
          <a:ext cx="2077491" cy="1350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Insurance</a:t>
          </a:r>
          <a:endParaRPr lang="en-US" sz="2700" kern="1200" dirty="0"/>
        </a:p>
      </dsp:txBody>
      <dsp:txXfrm>
        <a:off x="4700640" y="2766556"/>
        <a:ext cx="1945651" cy="1218529"/>
      </dsp:txXfrm>
    </dsp:sp>
    <dsp:sp modelId="{EC3B47BE-2198-412E-ABBF-D36161FC7796}">
      <dsp:nvSpPr>
        <dsp:cNvPr id="0" name=""/>
        <dsp:cNvSpPr/>
      </dsp:nvSpPr>
      <dsp:spPr>
        <a:xfrm>
          <a:off x="2315006" y="676131"/>
          <a:ext cx="3599586" cy="3599586"/>
        </a:xfrm>
        <a:custGeom>
          <a:avLst/>
          <a:gdLst/>
          <a:ahLst/>
          <a:cxnLst/>
          <a:rect l="0" t="0" r="0" b="0"/>
          <a:pathLst>
            <a:path>
              <a:moveTo>
                <a:pt x="2655356" y="3383227"/>
              </a:moveTo>
              <a:arcTo wR="1799793" hR="1799793" stAng="3697002" swAng="340599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94EE06-C55D-4700-A048-6A4C762D719E}">
      <dsp:nvSpPr>
        <dsp:cNvPr id="0" name=""/>
        <dsp:cNvSpPr/>
      </dsp:nvSpPr>
      <dsp:spPr>
        <a:xfrm>
          <a:off x="1517387" y="2700636"/>
          <a:ext cx="2077491" cy="1350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Patient</a:t>
          </a:r>
          <a:endParaRPr lang="en-US" sz="2700" kern="1200" dirty="0"/>
        </a:p>
      </dsp:txBody>
      <dsp:txXfrm>
        <a:off x="1583307" y="2766556"/>
        <a:ext cx="1945651" cy="1218529"/>
      </dsp:txXfrm>
    </dsp:sp>
    <dsp:sp modelId="{5B042FEE-2B4F-4C61-8C65-9F3985340382}">
      <dsp:nvSpPr>
        <dsp:cNvPr id="0" name=""/>
        <dsp:cNvSpPr/>
      </dsp:nvSpPr>
      <dsp:spPr>
        <a:xfrm>
          <a:off x="2315006" y="676131"/>
          <a:ext cx="3599586" cy="3599586"/>
        </a:xfrm>
        <a:custGeom>
          <a:avLst/>
          <a:gdLst/>
          <a:ahLst/>
          <a:cxnLst/>
          <a:rect l="0" t="0" r="0" b="0"/>
          <a:pathLst>
            <a:path>
              <a:moveTo>
                <a:pt x="11865" y="2006119"/>
              </a:moveTo>
              <a:arcTo wR="1799793" hR="1799793" stAng="10405031" swAng="364458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6A7A9-154B-4C65-9ACF-8774CFEC4617}">
      <dsp:nvSpPr>
        <dsp:cNvPr id="0" name=""/>
        <dsp:cNvSpPr/>
      </dsp:nvSpPr>
      <dsp:spPr>
        <a:xfrm>
          <a:off x="574670" y="271118"/>
          <a:ext cx="3367385" cy="39837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Doctors</a:t>
          </a:r>
        </a:p>
        <a:p>
          <a:pPr lvl="0" algn="ctr" defTabSz="2000250">
            <a:lnSpc>
              <a:spcPct val="90000"/>
            </a:lnSpc>
            <a:spcBef>
              <a:spcPct val="0"/>
            </a:spcBef>
            <a:spcAft>
              <a:spcPct val="35000"/>
            </a:spcAft>
          </a:pPr>
          <a:r>
            <a:rPr lang="en-US" sz="4500" kern="1200" dirty="0" smtClean="0"/>
            <a:t>Hospitals</a:t>
          </a:r>
        </a:p>
        <a:p>
          <a:pPr lvl="0" algn="ctr" defTabSz="2000250">
            <a:lnSpc>
              <a:spcPct val="90000"/>
            </a:lnSpc>
            <a:spcBef>
              <a:spcPct val="0"/>
            </a:spcBef>
            <a:spcAft>
              <a:spcPct val="35000"/>
            </a:spcAft>
          </a:pPr>
          <a:r>
            <a:rPr lang="en-US" sz="4500" kern="1200" dirty="0" smtClean="0"/>
            <a:t>Insurance</a:t>
          </a:r>
        </a:p>
      </dsp:txBody>
      <dsp:txXfrm>
        <a:off x="739052" y="435500"/>
        <a:ext cx="3038621" cy="3654962"/>
      </dsp:txXfrm>
    </dsp:sp>
    <dsp:sp modelId="{5F604884-6093-4638-BF3D-CE87DB67A364}">
      <dsp:nvSpPr>
        <dsp:cNvPr id="0" name=""/>
        <dsp:cNvSpPr/>
      </dsp:nvSpPr>
      <dsp:spPr>
        <a:xfrm>
          <a:off x="2258363" y="2254926"/>
          <a:ext cx="3712873" cy="3712873"/>
        </a:xfrm>
        <a:custGeom>
          <a:avLst/>
          <a:gdLst/>
          <a:ahLst/>
          <a:cxnLst/>
          <a:rect l="0" t="0" r="0" b="0"/>
          <a:pathLst>
            <a:path>
              <a:moveTo>
                <a:pt x="1687132" y="7736"/>
              </a:moveTo>
              <a:arcTo wR="1856436" hR="1856436" stAng="15886047" swAng="62790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94EE06-C55D-4700-A048-6A4C762D719E}">
      <dsp:nvSpPr>
        <dsp:cNvPr id="0" name=""/>
        <dsp:cNvSpPr/>
      </dsp:nvSpPr>
      <dsp:spPr>
        <a:xfrm>
          <a:off x="4287544" y="1168581"/>
          <a:ext cx="3367385" cy="218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Patient</a:t>
          </a:r>
          <a:endParaRPr lang="en-US" sz="6500" kern="1200" dirty="0"/>
        </a:p>
      </dsp:txBody>
      <dsp:txXfrm>
        <a:off x="4394392" y="1275429"/>
        <a:ext cx="3153689" cy="1975104"/>
      </dsp:txXfrm>
    </dsp:sp>
    <dsp:sp modelId="{5B042FEE-2B4F-4C61-8C65-9F3985340382}">
      <dsp:nvSpPr>
        <dsp:cNvPr id="0" name=""/>
        <dsp:cNvSpPr/>
      </dsp:nvSpPr>
      <dsp:spPr>
        <a:xfrm>
          <a:off x="2258363" y="-1441837"/>
          <a:ext cx="3712873" cy="3712873"/>
        </a:xfrm>
        <a:custGeom>
          <a:avLst/>
          <a:gdLst/>
          <a:ahLst/>
          <a:cxnLst/>
          <a:rect l="0" t="0" r="0" b="0"/>
          <a:pathLst>
            <a:path>
              <a:moveTo>
                <a:pt x="2025740" y="3705137"/>
              </a:moveTo>
              <a:arcTo wR="1856436" hR="1856436" stAng="5086047" swAng="62790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7AA298-FDB7-A14E-BF19-D2378F3EB9A8}" type="datetimeFigureOut">
              <a:rPr lang="en-US" smtClean="0"/>
              <a:t>11/13/12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9FBBB3-A362-A84C-9D1A-869FFD8D6839}" type="slidenum">
              <a:rPr lang="en-US" smtClean="0"/>
              <a:t>‹#›</a:t>
            </a:fld>
            <a:endParaRPr lang="en-US"/>
          </a:p>
        </p:txBody>
      </p:sp>
    </p:spTree>
    <p:extLst>
      <p:ext uri="{BB962C8B-B14F-4D97-AF65-F5344CB8AC3E}">
        <p14:creationId xmlns:p14="http://schemas.microsoft.com/office/powerpoint/2010/main" val="1468379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1F7325-6221-499F-BF78-15A89D34720C}" type="datetimeFigureOut">
              <a:rPr lang="en-US" smtClean="0"/>
              <a:pPr/>
              <a:t>11/13/12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086D6C-8222-4D93-B3C7-87D0348AE124}" type="slidenum">
              <a:rPr lang="en-US" smtClean="0"/>
              <a:pPr/>
              <a:t>‹#›</a:t>
            </a:fld>
            <a:endParaRPr lang="en-US"/>
          </a:p>
        </p:txBody>
      </p:sp>
    </p:spTree>
    <p:extLst>
      <p:ext uri="{BB962C8B-B14F-4D97-AF65-F5344CB8AC3E}">
        <p14:creationId xmlns:p14="http://schemas.microsoft.com/office/powerpoint/2010/main" val="132676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9B8E26E4-77B4-416C-9FE0-5E531CC0FD2B}" type="slidenum">
              <a:rPr lang="en-US" smtClean="0"/>
              <a:pPr/>
              <a:t>21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87BF66-4856-4B8C-B4D8-094E339FAB58}" type="datetimeFigureOut">
              <a:rPr lang="en-US" smtClean="0"/>
              <a:pPr/>
              <a:t>11/13/12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7BF66-4856-4B8C-B4D8-094E339FAB58}" type="datetimeFigureOut">
              <a:rPr lang="en-US" smtClean="0"/>
              <a:pPr/>
              <a:t>11/13/12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7BF66-4856-4B8C-B4D8-094E339FAB58}" type="datetimeFigureOut">
              <a:rPr lang="en-US" smtClean="0"/>
              <a:pPr/>
              <a:t>11/13/12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7BF66-4856-4B8C-B4D8-094E339FAB58}" type="datetimeFigureOut">
              <a:rPr lang="en-US" smtClean="0"/>
              <a:pPr/>
              <a:t>11/13/12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87BF66-4856-4B8C-B4D8-094E339FAB58}" type="datetimeFigureOut">
              <a:rPr lang="en-US" smtClean="0"/>
              <a:pPr/>
              <a:t>11/13/12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87BF66-4856-4B8C-B4D8-094E339FAB58}" type="datetimeFigureOut">
              <a:rPr lang="en-US" smtClean="0"/>
              <a:pPr/>
              <a:t>11/13/12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87BF66-4856-4B8C-B4D8-094E339FAB58}" type="datetimeFigureOut">
              <a:rPr lang="en-US" smtClean="0"/>
              <a:pPr/>
              <a:t>11/13/12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87BF66-4856-4B8C-B4D8-094E339FAB58}" type="datetimeFigureOut">
              <a:rPr lang="en-US" smtClean="0"/>
              <a:pPr/>
              <a:t>11/13/12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7BF66-4856-4B8C-B4D8-094E339FAB58}" type="datetimeFigureOut">
              <a:rPr lang="en-US" smtClean="0"/>
              <a:pPr/>
              <a:t>11/13/12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7BF66-4856-4B8C-B4D8-094E339FAB58}" type="datetimeFigureOut">
              <a:rPr lang="en-US" smtClean="0"/>
              <a:pPr/>
              <a:t>11/13/12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7BF66-4856-4B8C-B4D8-094E339FAB58}" type="datetimeFigureOut">
              <a:rPr lang="en-US" smtClean="0"/>
              <a:pPr/>
              <a:t>11/13/12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7BF66-4856-4B8C-B4D8-094E339FAB58}" type="datetimeFigureOut">
              <a:rPr lang="en-US" smtClean="0"/>
              <a:pPr/>
              <a:t>11/13/12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B1530-D753-4053-B3D1-1AB9D69A45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Excel_97_-_2004_Worksheet1.xls"/><Relationship Id="rId6"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jm.org/toc/nejm/310/23/"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calnurses.org/media-center/press-releases/2009/september/california-s-real-death-panels-insurers-deny-21-of-claims.html" TargetMode="External"/><Relationship Id="rId4" Type="http://schemas.openxmlformats.org/officeDocument/2006/relationships/hyperlink" Target="http://www.consumerreports.org/health/insurance/health-insurance/overview/health-insurance-ov.htm" TargetMode="External"/><Relationship Id="rId1" Type="http://schemas.openxmlformats.org/officeDocument/2006/relationships/slideLayout" Target="../slideLayouts/slideLayout2.xml"/><Relationship Id="rId2" Type="http://schemas.openxmlformats.org/officeDocument/2006/relationships/hyperlink" Target="http://articles.latimes.com/2006/sep/17/business/fi-revoke17"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Managed care</a:t>
            </a:r>
            <a:endParaRPr lang="en-US" dirty="0"/>
          </a:p>
        </p:txBody>
      </p:sp>
      <p:sp>
        <p:nvSpPr>
          <p:cNvPr id="5" name="Subtitle 4"/>
          <p:cNvSpPr>
            <a:spLocks noGrp="1"/>
          </p:cNvSpPr>
          <p:nvPr>
            <p:ph type="subTitle" idx="1"/>
          </p:nvPr>
        </p:nvSpPr>
        <p:spPr/>
        <p:txBody>
          <a:bodyPr/>
          <a:lstStyle/>
          <a:p>
            <a:r>
              <a:rPr lang="en-US" dirty="0" smtClean="0"/>
              <a:t>HSPM J712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HMOs and insurance</a:t>
            </a:r>
            <a:endParaRPr lang="en-US" dirty="0"/>
          </a:p>
        </p:txBody>
      </p:sp>
      <p:sp>
        <p:nvSpPr>
          <p:cNvPr id="3" name="Content Placeholder 2"/>
          <p:cNvSpPr>
            <a:spLocks noGrp="1"/>
          </p:cNvSpPr>
          <p:nvPr>
            <p:ph idx="1"/>
          </p:nvPr>
        </p:nvSpPr>
        <p:spPr/>
        <p:txBody>
          <a:bodyPr>
            <a:normAutofit lnSpcReduction="10000"/>
          </a:bodyPr>
          <a:lstStyle/>
          <a:p>
            <a:r>
              <a:rPr lang="en-US" dirty="0" smtClean="0"/>
              <a:t>1927 – first prepaid hospital care. </a:t>
            </a:r>
          </a:p>
          <a:p>
            <a:pPr lvl="1"/>
            <a:r>
              <a:rPr lang="en-US" dirty="0" smtClean="0"/>
              <a:t>In Elk City, OK, a doc built a community hospital by selling shares to finance construction. Shareholders ($50/each) got free care at the hospital.  [Inspired by stock market boom, not Depression.]</a:t>
            </a:r>
          </a:p>
          <a:p>
            <a:r>
              <a:rPr lang="en-US" dirty="0" smtClean="0"/>
              <a:t>1929 – first hospitalization insurance.  School teachers could pay $0.50/month and get free care at the Baylor Hospital in Dallas. </a:t>
            </a:r>
            <a:br>
              <a:rPr lang="en-US" dirty="0" smtClean="0"/>
            </a:b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Societies vs. the HMOs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Prepaid practice -- a threat.  Locks patients.</a:t>
            </a:r>
            <a:endParaRPr lang="en-US" dirty="0"/>
          </a:p>
          <a:p>
            <a:r>
              <a:rPr lang="en-US" dirty="0" smtClean="0"/>
              <a:t>Elk City medical society ejected the doc. The state licensing board tried to take away his license.  No consultations with docs who practiced at that hospital. </a:t>
            </a:r>
          </a:p>
          <a:p>
            <a:r>
              <a:rPr lang="en-US" dirty="0" smtClean="0"/>
              <a:t>Meantime, the doc toured the country during the 1930s and '40s encouraging farmers to set up similar plans. </a:t>
            </a:r>
          </a:p>
          <a:p>
            <a:pPr lvl="1"/>
            <a:r>
              <a:rPr lang="en-US" dirty="0" smtClean="0"/>
              <a:t>One of those plans was the Group Health Cooperative of Seattle, that later was used in the RAND experiment (Ware article). It, too faced medical society opposition, which led to a court battle that the med soc lost in 1957. </a:t>
            </a:r>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Societies vs. the HMOs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Other early capitation clinics were in Los Angeles (1929), where docs were also ejected from med soc. </a:t>
            </a:r>
          </a:p>
          <a:p>
            <a:r>
              <a:rPr lang="en-US" dirty="0" smtClean="0"/>
              <a:t>1930s Oregon doctors boycotted hospitalization insurance plans, but soon ... </a:t>
            </a:r>
          </a:p>
          <a:p>
            <a:r>
              <a:rPr lang="en-US" dirty="0" smtClean="0"/>
              <a:t>What to do about capital requirements beyond what an individual doctor could afford?  Non-profit hospitals, at which doctors are not employees, but are "staff" with decision-making power. </a:t>
            </a:r>
          </a:p>
          <a:p>
            <a:r>
              <a:rPr lang="en-US" dirty="0" smtClean="0"/>
              <a:t>The AMA embraced Blue Cross (Baylor plan) as an preferable alternative to prepaid group </a:t>
            </a:r>
            <a:r>
              <a:rPr lang="en-US" dirty="0" err="1" smtClean="0"/>
              <a:t>capitated</a:t>
            </a:r>
            <a:r>
              <a:rPr lang="en-US" dirty="0" smtClean="0"/>
              <a:t> practice. </a:t>
            </a:r>
          </a:p>
          <a:p>
            <a:endParaRPr lang="en-US" dirty="0" smtClean="0"/>
          </a:p>
          <a:p>
            <a:endParaRPr lang="en-US" dirty="0" smtClean="0"/>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HMO history</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Other early HMOs:</a:t>
            </a:r>
          </a:p>
          <a:p>
            <a:pPr lvl="1"/>
            <a:r>
              <a:rPr lang="en-US" dirty="0" smtClean="0"/>
              <a:t>the Group Health Plan of Washington DC (1937),</a:t>
            </a:r>
          </a:p>
          <a:p>
            <a:pPr lvl="1"/>
            <a:r>
              <a:rPr lang="en-US" dirty="0" smtClean="0"/>
              <a:t>Kaiser plan in California (1942), </a:t>
            </a:r>
          </a:p>
          <a:p>
            <a:pPr lvl="1"/>
            <a:r>
              <a:rPr lang="en-US" dirty="0" smtClean="0"/>
              <a:t>HIP of NY (1944). </a:t>
            </a:r>
          </a:p>
          <a:p>
            <a:r>
              <a:rPr lang="en-US" dirty="0" smtClean="0"/>
              <a:t>1970 -- about 30 HMOs</a:t>
            </a:r>
          </a:p>
          <a:p>
            <a:r>
              <a:rPr lang="en-US" dirty="0" smtClean="0"/>
              <a:t>1975 – about 166 HMO </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Kaiser-Permanente</a:t>
            </a:r>
            <a:endParaRPr lang="en-US" dirty="0"/>
          </a:p>
        </p:txBody>
      </p:sp>
      <p:sp>
        <p:nvSpPr>
          <p:cNvPr id="3" name="Content Placeholder 2"/>
          <p:cNvSpPr>
            <a:spLocks noGrp="1"/>
          </p:cNvSpPr>
          <p:nvPr>
            <p:ph idx="1"/>
          </p:nvPr>
        </p:nvSpPr>
        <p:spPr/>
        <p:txBody>
          <a:bodyPr/>
          <a:lstStyle/>
          <a:p>
            <a:r>
              <a:rPr lang="en-US" dirty="0" smtClean="0"/>
              <a:t>Kaiser</a:t>
            </a:r>
          </a:p>
          <a:p>
            <a:pPr lvl="1"/>
            <a:r>
              <a:rPr lang="en-US" dirty="0" smtClean="0"/>
              <a:t>Hospitals</a:t>
            </a:r>
          </a:p>
          <a:p>
            <a:pPr lvl="1"/>
            <a:r>
              <a:rPr lang="en-US" dirty="0" smtClean="0"/>
              <a:t>Other facilities</a:t>
            </a:r>
          </a:p>
          <a:p>
            <a:r>
              <a:rPr lang="en-US" dirty="0" smtClean="0"/>
              <a:t>Permanente</a:t>
            </a:r>
          </a:p>
          <a:p>
            <a:pPr lvl="1"/>
            <a:r>
              <a:rPr lang="en-US" dirty="0" smtClean="0"/>
              <a:t>Doctors</a:t>
            </a:r>
            <a:endParaRPr lang="en-US" dirty="0"/>
          </a:p>
        </p:txBody>
      </p:sp>
    </p:spTree>
    <p:extLst>
      <p:ext uri="{BB962C8B-B14F-4D97-AF65-F5344CB8AC3E}">
        <p14:creationId xmlns:p14="http://schemas.microsoft.com/office/powerpoint/2010/main" val="3677306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Government encouraged HMOs</a:t>
            </a:r>
            <a:endParaRPr lang="en-US" dirty="0"/>
          </a:p>
        </p:txBody>
      </p:sp>
      <p:sp>
        <p:nvSpPr>
          <p:cNvPr id="3" name="Content Placeholder 2"/>
          <p:cNvSpPr>
            <a:spLocks noGrp="1"/>
          </p:cNvSpPr>
          <p:nvPr>
            <p:ph idx="1"/>
          </p:nvPr>
        </p:nvSpPr>
        <p:spPr/>
        <p:txBody>
          <a:bodyPr>
            <a:normAutofit/>
          </a:bodyPr>
          <a:lstStyle/>
          <a:p>
            <a:r>
              <a:rPr lang="en-US" dirty="0" smtClean="0"/>
              <a:t>States exempted HMOs from insurance regulation</a:t>
            </a:r>
          </a:p>
          <a:p>
            <a:endParaRPr lang="en-US" dirty="0" smtClean="0"/>
          </a:p>
          <a:p>
            <a:pPr lvl="1"/>
            <a:r>
              <a:rPr lang="en-US" dirty="0" smtClean="0"/>
              <a:t>For insurance companies, regulation is to guarantee solvency.  States require reserves.</a:t>
            </a:r>
          </a:p>
          <a:p>
            <a:pPr lvl="1"/>
            <a:r>
              <a:rPr lang="en-US" dirty="0" smtClean="0"/>
              <a:t>Prepaid group practice -- little or no cash reserve required.</a:t>
            </a:r>
          </a:p>
          <a:p>
            <a:pPr lvl="1"/>
            <a:r>
              <a:rPr lang="en-US" dirty="0" smtClean="0"/>
              <a:t>Rationale:  Prepaid practice pays in service, not in money.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Government encouraged HMOs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Nixon Administration (early 1970s) supported HMOs.  </a:t>
            </a:r>
          </a:p>
          <a:p>
            <a:pPr lvl="1"/>
            <a:r>
              <a:rPr lang="en-US" dirty="0"/>
              <a:t>M</a:t>
            </a:r>
            <a:r>
              <a:rPr lang="en-US" dirty="0" smtClean="0"/>
              <a:t>arket alternative to national health insurance.  (</a:t>
            </a:r>
          </a:p>
          <a:p>
            <a:pPr lvl="2"/>
            <a:r>
              <a:rPr lang="en-US" dirty="0" smtClean="0"/>
              <a:t>The term "HMO" was coined by Paul Ellwood in 1971 to appeal to Nixon.)  </a:t>
            </a:r>
          </a:p>
          <a:p>
            <a:pPr lvl="1"/>
            <a:r>
              <a:rPr lang="en-US" dirty="0" smtClean="0"/>
              <a:t>Liberals saw HMOs as a way that a national health insurance system could be managed.</a:t>
            </a:r>
          </a:p>
          <a:p>
            <a:pPr lvl="2"/>
            <a:r>
              <a:rPr lang="en-US" dirty="0" smtClean="0"/>
              <a:t>HMOs were the basis for 1993 Clinton plan.</a:t>
            </a:r>
          </a:p>
        </p:txBody>
      </p:sp>
    </p:spTree>
    <p:extLst>
      <p:ext uri="{BB962C8B-B14F-4D97-AF65-F5344CB8AC3E}">
        <p14:creationId xmlns:p14="http://schemas.microsoft.com/office/powerpoint/2010/main" val="838534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IPA HMO growth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1973 law </a:t>
            </a:r>
          </a:p>
          <a:p>
            <a:pPr lvl="1"/>
            <a:r>
              <a:rPr lang="en-US" dirty="0"/>
              <a:t>S</a:t>
            </a:r>
            <a:r>
              <a:rPr lang="en-US" dirty="0" smtClean="0"/>
              <a:t>ubsidies for HMO start-up</a:t>
            </a:r>
          </a:p>
          <a:p>
            <a:pPr lvl="1"/>
            <a:r>
              <a:rPr lang="en-US" dirty="0" smtClean="0"/>
              <a:t>Required employers providing health insurance to allow employees to join a Federally qualified HMO if one existed in their area.  </a:t>
            </a:r>
          </a:p>
          <a:p>
            <a:r>
              <a:rPr lang="en-US" dirty="0" smtClean="0"/>
              <a:t>HMO definition in law included</a:t>
            </a:r>
          </a:p>
          <a:p>
            <a:pPr lvl="1"/>
            <a:r>
              <a:rPr lang="en-US" dirty="0" smtClean="0"/>
              <a:t>Prepaid Group Practices</a:t>
            </a:r>
          </a:p>
          <a:p>
            <a:pPr lvl="1"/>
            <a:r>
              <a:rPr lang="en-US" dirty="0" smtClean="0"/>
              <a:t>IPAs (Independent Practice Associations)</a:t>
            </a:r>
          </a:p>
          <a:p>
            <a:pPr lvl="2"/>
            <a:r>
              <a:rPr lang="en-US" dirty="0" smtClean="0"/>
              <a:t>also called Foundations</a:t>
            </a:r>
          </a:p>
          <a:p>
            <a:r>
              <a:rPr lang="en-US" dirty="0" smtClean="0"/>
              <a:t>IPAs were docs' attempts to compete with PPGPs while maintaining independence. </a:t>
            </a:r>
          </a:p>
          <a:p>
            <a:r>
              <a:rPr lang="en-US" dirty="0" smtClean="0"/>
              <a:t>IPAs grew and spread faster than prepaid group practices.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PPO growth</a:t>
            </a: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PPOs (Preferred Provider Organizations) control cost with less provider control than in HMOs.</a:t>
            </a:r>
          </a:p>
          <a:p>
            <a:r>
              <a:rPr lang="en-US" dirty="0" smtClean="0"/>
              <a:t>PPOs select providers based on cost of practice</a:t>
            </a:r>
          </a:p>
          <a:p>
            <a:r>
              <a:rPr lang="en-US" dirty="0" smtClean="0"/>
              <a:t>PPOs use differential copayments to induce patients to see a preferred provider. </a:t>
            </a:r>
          </a:p>
        </p:txBody>
      </p:sp>
    </p:spTree>
    <p:extLst>
      <p:ext uri="{BB962C8B-B14F-4D97-AF65-F5344CB8AC3E}">
        <p14:creationId xmlns:p14="http://schemas.microsoft.com/office/powerpoint/2010/main" val="3947143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Paying for out-of-plan services</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pPr>
              <a:buNone/>
            </a:pPr>
            <a:endParaRPr lang="en-US" dirty="0" smtClean="0"/>
          </a:p>
          <a:p>
            <a:r>
              <a:rPr lang="en-US" dirty="0" smtClean="0"/>
              <a:t>No -- "closed panel."  </a:t>
            </a:r>
            <a:endParaRPr lang="en-US" dirty="0"/>
          </a:p>
          <a:p>
            <a:pPr lvl="1"/>
            <a:r>
              <a:rPr lang="en-US" dirty="0" smtClean="0"/>
              <a:t>Closed panel HMOs do pay for services of outside doctors for patients who have exotic conditions that the HMO panel cannot handle, if specifically authorized by the HMO.</a:t>
            </a:r>
          </a:p>
          <a:p>
            <a:r>
              <a:rPr lang="en-US" dirty="0" smtClean="0"/>
              <a:t>Yes -- "open panel." </a:t>
            </a:r>
          </a:p>
          <a:p>
            <a:pPr lvl="1"/>
            <a:r>
              <a:rPr lang="en-US" dirty="0" smtClean="0"/>
              <a:t>A fully open panel HMO would be a contradiction in terms. Compare PPOs.</a:t>
            </a:r>
          </a:p>
          <a:p>
            <a:r>
              <a:rPr lang="en-US" dirty="0" smtClean="0"/>
              <a:t>"Gatekeeper" method: </a:t>
            </a:r>
          </a:p>
          <a:p>
            <a:pPr lvl="1"/>
            <a:r>
              <a:rPr lang="en-US" dirty="0" smtClean="0"/>
              <a:t>A primary care doc must pre-approve specialist visits to specialists. The "Gatekeeper" can approve out-of-plan services (but has incentive not to).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system</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Independent self-employed doctors</a:t>
            </a:r>
          </a:p>
          <a:p>
            <a:pPr lvl="1"/>
            <a:r>
              <a:rPr lang="en-US" dirty="0" smtClean="0"/>
              <a:t>Paid fee-for-service</a:t>
            </a:r>
          </a:p>
          <a:p>
            <a:pPr lvl="1"/>
            <a:r>
              <a:rPr lang="en-US" dirty="0" smtClean="0"/>
              <a:t>Not hospital employees</a:t>
            </a:r>
          </a:p>
          <a:p>
            <a:r>
              <a:rPr lang="en-US" dirty="0" smtClean="0"/>
              <a:t>Hospitals</a:t>
            </a:r>
          </a:p>
          <a:p>
            <a:pPr lvl="2"/>
            <a:r>
              <a:rPr lang="en-US" dirty="0" smtClean="0"/>
              <a:t>Before aseptic surgery, hospitals were places for poor people to go to die.</a:t>
            </a:r>
          </a:p>
          <a:p>
            <a:pPr lvl="2"/>
            <a:r>
              <a:rPr lang="en-US" dirty="0" smtClean="0"/>
              <a:t>Or get free care (“dispensaries”)</a:t>
            </a:r>
          </a:p>
          <a:p>
            <a:pPr lvl="1"/>
            <a:r>
              <a:rPr lang="en-US" dirty="0" smtClean="0"/>
              <a:t>Then became doctors’ workshops</a:t>
            </a:r>
          </a:p>
          <a:p>
            <a:pPr lvl="2"/>
            <a:r>
              <a:rPr lang="en-US" dirty="0" smtClean="0"/>
              <a:t>Built by philanthropic organizations (non-profit)</a:t>
            </a:r>
          </a:p>
          <a:p>
            <a:pPr lvl="2"/>
            <a:r>
              <a:rPr lang="en-US" dirty="0" smtClean="0"/>
              <a:t>Or doctors as owners (for-profit)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Go to HMO types </a:t>
            </a:r>
            <a:r>
              <a:rPr lang="en-US" smtClean="0"/>
              <a:t>slide show</a:t>
            </a:r>
            <a:endParaRPr lang="en-US"/>
          </a:p>
        </p:txBody>
      </p:sp>
    </p:spTree>
    <p:extLst>
      <p:ext uri="{BB962C8B-B14F-4D97-AF65-F5344CB8AC3E}">
        <p14:creationId xmlns:p14="http://schemas.microsoft.com/office/powerpoint/2010/main" val="2293069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title"/>
          </p:nvPr>
        </p:nvSpPr>
        <p:spPr>
          <a:xfrm>
            <a:off x="685800" y="0"/>
            <a:ext cx="7772400" cy="990600"/>
          </a:xfrm>
        </p:spPr>
        <p:txBody>
          <a:bodyPr>
            <a:normAutofit fontScale="90000"/>
          </a:bodyPr>
          <a:lstStyle/>
          <a:p>
            <a:r>
              <a:rPr lang="en-US" sz="2000" b="1" smtClean="0"/>
              <a:t/>
            </a:r>
            <a:br>
              <a:rPr lang="en-US" sz="2000" b="1" smtClean="0"/>
            </a:br>
            <a:r>
              <a:rPr lang="en-US" sz="2000" b="1" smtClean="0"/>
              <a:t>Distribution of Health Plan Enrollment for Covered Workers, by Plan Type, 1988-2010</a:t>
            </a:r>
          </a:p>
        </p:txBody>
      </p:sp>
      <p:sp>
        <p:nvSpPr>
          <p:cNvPr id="15362" name="Text Box 4"/>
          <p:cNvSpPr txBox="1">
            <a:spLocks noChangeArrowheads="1"/>
          </p:cNvSpPr>
          <p:nvPr/>
        </p:nvSpPr>
        <p:spPr bwMode="auto">
          <a:xfrm>
            <a:off x="0" y="5105400"/>
            <a:ext cx="6400800" cy="1768475"/>
          </a:xfrm>
          <a:prstGeom prst="rect">
            <a:avLst/>
          </a:prstGeom>
          <a:noFill/>
          <a:ln w="9525" cap="sq">
            <a:noFill/>
            <a:miter lim="800000"/>
            <a:headEnd type="none" w="sm" len="sm"/>
            <a:tailEnd type="none" w="sm" len="sm"/>
          </a:ln>
        </p:spPr>
        <p:txBody>
          <a:bodyPr>
            <a:spAutoFit/>
          </a:bodyPr>
          <a:lstStyle/>
          <a:p>
            <a:pPr eaLnBrk="0" hangingPunct="0">
              <a:spcBef>
                <a:spcPct val="50000"/>
              </a:spcBef>
            </a:pPr>
            <a:r>
              <a:rPr lang="en-US" sz="1000">
                <a:latin typeface="Tahoma" pitchFamily="34" charset="0"/>
              </a:rPr>
              <a:t>* Distribution is statistically different from the previous year shown (p&lt;.05).  No statistical tests were conducted for years prior to 1999. No statistical tests are conducted between 2005 and 2006 due to the addition of HDHP/SO as a new plan type in 2006. </a:t>
            </a:r>
          </a:p>
          <a:p>
            <a:pPr eaLnBrk="0" hangingPunct="0">
              <a:spcBef>
                <a:spcPct val="50000"/>
              </a:spcBef>
            </a:pPr>
            <a:r>
              <a:rPr lang="en-US" sz="1000">
                <a:latin typeface="Tahoma" pitchFamily="34" charset="0"/>
              </a:rPr>
              <a:t>Note: Information was not obtained for POS plans in 1988.  A portion of the change in plan type enrollment for 2005 is likely attributable to incorporating more recent Census Bureau estimates of the number of state and local government workers and removing federal workers from the weights.  See the Survey Design and Methods section from the 2005 Kaiser/HRET Survey of Employer-Sponsored Health Benefits for additional information.</a:t>
            </a:r>
          </a:p>
          <a:p>
            <a:pPr eaLnBrk="0" hangingPunct="0">
              <a:spcBef>
                <a:spcPct val="50000"/>
              </a:spcBef>
            </a:pPr>
            <a:r>
              <a:rPr lang="en-US" sz="1000">
                <a:latin typeface="Tahoma" pitchFamily="34" charset="0"/>
              </a:rPr>
              <a:t>Source:  Kaiser/HRET Survey of Employer-Sponsored Health Benefits, 1999-2010; KPMG Survey of Employer-Sponsored Health Benefits, 1993, 1996; The Health Insurance Association of America (HIAA), 1988.</a:t>
            </a:r>
          </a:p>
        </p:txBody>
      </p:sp>
      <p:sp>
        <p:nvSpPr>
          <p:cNvPr id="15363" name="Line 12"/>
          <p:cNvSpPr>
            <a:spLocks noChangeShapeType="1"/>
          </p:cNvSpPr>
          <p:nvPr/>
        </p:nvSpPr>
        <p:spPr bwMode="auto">
          <a:xfrm>
            <a:off x="685800" y="990600"/>
            <a:ext cx="7772400" cy="0"/>
          </a:xfrm>
          <a:prstGeom prst="line">
            <a:avLst/>
          </a:prstGeom>
          <a:noFill/>
          <a:ln w="9525">
            <a:solidFill>
              <a:schemeClr val="tx1"/>
            </a:solidFill>
            <a:round/>
            <a:headEnd/>
            <a:tailEnd/>
          </a:ln>
        </p:spPr>
        <p:txBody>
          <a:bodyPr/>
          <a:lstStyle/>
          <a:p>
            <a:endParaRPr lang="en-US"/>
          </a:p>
        </p:txBody>
      </p:sp>
      <p:graphicFrame>
        <p:nvGraphicFramePr>
          <p:cNvPr id="15364" name="Object 2"/>
          <p:cNvGraphicFramePr>
            <a:graphicFrameLocks noGrp="1" noChangeAspect="1"/>
          </p:cNvGraphicFramePr>
          <p:nvPr>
            <p:ph type="chart" idx="1"/>
          </p:nvPr>
        </p:nvGraphicFramePr>
        <p:xfrm>
          <a:off x="623888" y="1066800"/>
          <a:ext cx="7880350" cy="5257800"/>
        </p:xfrm>
        <a:graphic>
          <a:graphicData uri="http://schemas.openxmlformats.org/presentationml/2006/ole">
            <mc:AlternateContent xmlns:mc="http://schemas.openxmlformats.org/markup-compatibility/2006">
              <mc:Choice xmlns:v="urn:schemas-microsoft-com:vml" Requires="v">
                <p:oleObj spid="_x0000_s1042" r:id="rId5" imgW="7882811" imgH="5261304" progId="Excel.Sheet.8">
                  <p:embed/>
                </p:oleObj>
              </mc:Choice>
              <mc:Fallback>
                <p:oleObj r:id="rId5" imgW="7882811" imgH="5261304" progId="Excel.Sheet.8">
                  <p:embed/>
                  <p:pic>
                    <p:nvPicPr>
                      <p:cNvPr id="0" name="Object 2"/>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888" y="1066800"/>
                        <a:ext cx="7880350" cy="525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flipH="1">
            <a:off x="960438" y="2239963"/>
            <a:ext cx="381000" cy="277812"/>
          </a:xfrm>
          <a:prstGeom prst="rect">
            <a:avLst/>
          </a:prstGeom>
          <a:noFill/>
        </p:spPr>
        <p:txBody>
          <a:bodyPr>
            <a:spAutoFit/>
          </a:bodyPr>
          <a:lstStyle/>
          <a:p>
            <a:pPr algn="ctr" eaLnBrk="0" hangingPunct="0">
              <a:defRPr/>
            </a:pPr>
            <a:r>
              <a:rPr lang="en-US" sz="1200" b="1" dirty="0">
                <a:latin typeface="+mj-lt"/>
              </a:rPr>
              <a:t>*</a:t>
            </a:r>
          </a:p>
        </p:txBody>
      </p:sp>
      <p:sp>
        <p:nvSpPr>
          <p:cNvPr id="8" name="TextBox 7"/>
          <p:cNvSpPr txBox="1"/>
          <p:nvPr/>
        </p:nvSpPr>
        <p:spPr>
          <a:xfrm flipH="1">
            <a:off x="960438" y="2514600"/>
            <a:ext cx="381000" cy="276225"/>
          </a:xfrm>
          <a:prstGeom prst="rect">
            <a:avLst/>
          </a:prstGeom>
          <a:noFill/>
        </p:spPr>
        <p:txBody>
          <a:bodyPr>
            <a:spAutoFit/>
          </a:bodyPr>
          <a:lstStyle/>
          <a:p>
            <a:pPr algn="ctr" eaLnBrk="0" hangingPunct="0">
              <a:defRPr/>
            </a:pPr>
            <a:r>
              <a:rPr lang="en-US" sz="1200" b="1" dirty="0">
                <a:latin typeface="+mj-lt"/>
              </a:rPr>
              <a:t>*</a:t>
            </a:r>
          </a:p>
        </p:txBody>
      </p:sp>
      <p:sp>
        <p:nvSpPr>
          <p:cNvPr id="9" name="TextBox 8"/>
          <p:cNvSpPr txBox="1"/>
          <p:nvPr/>
        </p:nvSpPr>
        <p:spPr>
          <a:xfrm flipH="1">
            <a:off x="960438" y="3227388"/>
            <a:ext cx="381000" cy="277812"/>
          </a:xfrm>
          <a:prstGeom prst="rect">
            <a:avLst/>
          </a:prstGeom>
          <a:noFill/>
        </p:spPr>
        <p:txBody>
          <a:bodyPr>
            <a:spAutoFit/>
          </a:bodyPr>
          <a:lstStyle/>
          <a:p>
            <a:pPr algn="ctr" eaLnBrk="0" hangingPunct="0">
              <a:defRPr/>
            </a:pPr>
            <a:r>
              <a:rPr lang="en-US" sz="1200" b="1" dirty="0">
                <a:latin typeface="+mj-lt"/>
              </a:rPr>
              <a:t>*</a:t>
            </a:r>
          </a:p>
        </p:txBody>
      </p:sp>
      <p:sp>
        <p:nvSpPr>
          <p:cNvPr id="10" name="TextBox 9"/>
          <p:cNvSpPr txBox="1"/>
          <p:nvPr/>
        </p:nvSpPr>
        <p:spPr>
          <a:xfrm flipH="1">
            <a:off x="960438" y="3990975"/>
            <a:ext cx="381000" cy="276225"/>
          </a:xfrm>
          <a:prstGeom prst="rect">
            <a:avLst/>
          </a:prstGeom>
          <a:noFill/>
        </p:spPr>
        <p:txBody>
          <a:bodyPr>
            <a:spAutoFit/>
          </a:bodyPr>
          <a:lstStyle/>
          <a:p>
            <a:pPr algn="ctr" eaLnBrk="0" hangingPunct="0">
              <a:defRPr/>
            </a:pPr>
            <a:r>
              <a:rPr lang="en-US" sz="1200" b="1" dirty="0">
                <a:latin typeface="+mj-lt"/>
              </a:rPr>
              <a:t>*</a:t>
            </a:r>
          </a:p>
        </p:txBody>
      </p:sp>
      <p:sp>
        <p:nvSpPr>
          <p:cNvPr id="11" name="TextBox 10"/>
          <p:cNvSpPr txBox="1"/>
          <p:nvPr/>
        </p:nvSpPr>
        <p:spPr>
          <a:xfrm flipH="1">
            <a:off x="960438" y="4448175"/>
            <a:ext cx="381000" cy="276225"/>
          </a:xfrm>
          <a:prstGeom prst="rect">
            <a:avLst/>
          </a:prstGeom>
          <a:noFill/>
        </p:spPr>
        <p:txBody>
          <a:bodyPr>
            <a:spAutoFit/>
          </a:bodyPr>
          <a:lstStyle/>
          <a:p>
            <a:pPr algn="ctr" eaLnBrk="0" hangingPunct="0">
              <a:defRPr/>
            </a:pPr>
            <a:r>
              <a:rPr lang="en-US" sz="1200" b="1" dirty="0">
                <a:latin typeface="+mj-lt"/>
              </a:rPr>
              <a:t>*</a:t>
            </a:r>
          </a:p>
        </p:txBody>
      </p:sp>
      <p:sp>
        <p:nvSpPr>
          <p:cNvPr id="12" name="TextBox 11"/>
          <p:cNvSpPr txBox="1"/>
          <p:nvPr/>
        </p:nvSpPr>
        <p:spPr>
          <a:xfrm flipH="1">
            <a:off x="960438" y="2009775"/>
            <a:ext cx="381000" cy="276225"/>
          </a:xfrm>
          <a:prstGeom prst="rect">
            <a:avLst/>
          </a:prstGeom>
          <a:noFill/>
        </p:spPr>
        <p:txBody>
          <a:bodyPr>
            <a:spAutoFit/>
          </a:bodyPr>
          <a:lstStyle/>
          <a:p>
            <a:pPr algn="ctr" eaLnBrk="0" hangingPunct="0">
              <a:defRPr/>
            </a:pPr>
            <a:r>
              <a:rPr lang="en-US" sz="1200" b="1" dirty="0">
                <a:latin typeface="+mj-lt"/>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a:bodyPr>
          <a:lstStyle/>
          <a:p>
            <a:r>
              <a:rPr lang="en-US" b="1" dirty="0" smtClean="0"/>
              <a:t>“A Controlled Trial of the Effect of a Prepaid Group Practice on Use of Services,” </a:t>
            </a:r>
            <a:r>
              <a:rPr lang="en-US" dirty="0" smtClean="0"/>
              <a:t>Willard G. Manning, Ph.D., Arleen </a:t>
            </a:r>
            <a:r>
              <a:rPr lang="en-US" dirty="0" err="1" smtClean="0"/>
              <a:t>Leibowitz</a:t>
            </a:r>
            <a:r>
              <a:rPr lang="en-US" dirty="0" smtClean="0"/>
              <a:t>, Ph.D., George A. Goldberg, M.D., William H. Rogers, Ph.D., and Joseph P. Newhouse, Ph.D., N </a:t>
            </a:r>
            <a:r>
              <a:rPr lang="en-US" dirty="0" err="1" smtClean="0"/>
              <a:t>Engl</a:t>
            </a:r>
            <a:r>
              <a:rPr lang="en-US" dirty="0" smtClean="0"/>
              <a:t> J Med 1984; 310:1505-1510 </a:t>
            </a:r>
            <a:r>
              <a:rPr lang="en-US" dirty="0" smtClean="0">
                <a:hlinkClick r:id="rId2"/>
              </a:rPr>
              <a:t>June 7, 1984</a:t>
            </a:r>
            <a:endParaRPr lang="en-US" dirty="0" smtClean="0"/>
          </a:p>
          <a:p>
            <a:endParaRPr lang="en-US" dirty="0"/>
          </a:p>
          <a:p>
            <a:r>
              <a:rPr lang="en-US" dirty="0" smtClean="0"/>
              <a:t>Utilization:  Prepaid group practice compared with fee-for-service</a:t>
            </a:r>
            <a:endParaRPr lang="en-US" dirty="0"/>
          </a:p>
          <a:p>
            <a:endParaRPr lang="en-US" dirty="0" smtClean="0"/>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PPGP </a:t>
            </a:r>
            <a:r>
              <a:rPr lang="en-US" dirty="0" err="1" smtClean="0"/>
              <a:t>vs</a:t>
            </a:r>
            <a:r>
              <a:rPr lang="en-US" dirty="0" smtClean="0"/>
              <a:t> FFS utilization</a:t>
            </a:r>
            <a:endParaRPr lang="en-US" dirty="0"/>
          </a:p>
        </p:txBody>
      </p:sp>
      <p:sp>
        <p:nvSpPr>
          <p:cNvPr id="3" name="Content Placeholder 2"/>
          <p:cNvSpPr>
            <a:spLocks noGrp="1"/>
          </p:cNvSpPr>
          <p:nvPr>
            <p:ph idx="1"/>
          </p:nvPr>
        </p:nvSpPr>
        <p:spPr/>
        <p:txBody>
          <a:bodyPr/>
          <a:lstStyle/>
          <a:p>
            <a:r>
              <a:rPr lang="en-US" dirty="0"/>
              <a:t>RAND randomly assigned 1580 persons to receive care free of charge from either a fee-for-service physician of their choice (431 persons) or the Group Health Cooperative of Puget Sound (1149 persons). In addition, 733 prior enrollees of the Cooperative were studied as a control group.</a:t>
            </a:r>
          </a:p>
          <a:p>
            <a:endParaRPr lang="en-US" dirty="0"/>
          </a:p>
        </p:txBody>
      </p:sp>
    </p:spTree>
    <p:extLst>
      <p:ext uri="{BB962C8B-B14F-4D97-AF65-F5344CB8AC3E}">
        <p14:creationId xmlns:p14="http://schemas.microsoft.com/office/powerpoint/2010/main" val="2430510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PPGP </a:t>
            </a:r>
            <a:r>
              <a:rPr lang="en-US" dirty="0" err="1" smtClean="0"/>
              <a:t>vs</a:t>
            </a:r>
            <a:r>
              <a:rPr lang="en-US" dirty="0" smtClean="0"/>
              <a:t> FFS </a:t>
            </a:r>
            <a:r>
              <a:rPr lang="en-US" dirty="0"/>
              <a:t>utilization</a:t>
            </a:r>
          </a:p>
        </p:txBody>
      </p:sp>
      <p:sp>
        <p:nvSpPr>
          <p:cNvPr id="3" name="Content Placeholder 2"/>
          <p:cNvSpPr>
            <a:spLocks noGrp="1"/>
          </p:cNvSpPr>
          <p:nvPr>
            <p:ph idx="1"/>
          </p:nvPr>
        </p:nvSpPr>
        <p:spPr/>
        <p:txBody>
          <a:bodyPr>
            <a:normAutofit fontScale="92500" lnSpcReduction="10000"/>
          </a:bodyPr>
          <a:lstStyle/>
          <a:p>
            <a:pPr lvl="1"/>
            <a:r>
              <a:rPr lang="en-US" dirty="0"/>
              <a:t>Results:</a:t>
            </a:r>
          </a:p>
          <a:p>
            <a:r>
              <a:rPr lang="en-US" dirty="0"/>
              <a:t>40% fewer hospital admissions for both groups at the Cooperative, in comparison with the fee-for-service group (P&lt;0.01)</a:t>
            </a:r>
          </a:p>
          <a:p>
            <a:r>
              <a:rPr lang="en-US" dirty="0"/>
              <a:t>Ambulatory-visit rates were similar. </a:t>
            </a:r>
          </a:p>
          <a:p>
            <a:r>
              <a:rPr lang="en-US" dirty="0"/>
              <a:t>25% less spending all services in the two Cooperative groups, compared with the fee-for-service group.  (P&lt;0.01 for experimental group, P&lt;0.05 for control group). </a:t>
            </a:r>
          </a:p>
          <a:p>
            <a:r>
              <a:rPr lang="en-US" dirty="0"/>
              <a:t>More preventive visits in the Cooperative groups. </a:t>
            </a:r>
          </a:p>
        </p:txBody>
      </p:sp>
    </p:spTree>
    <p:extLst>
      <p:ext uri="{BB962C8B-B14F-4D97-AF65-F5344CB8AC3E}">
        <p14:creationId xmlns:p14="http://schemas.microsoft.com/office/powerpoint/2010/main" val="225234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PPGP </a:t>
            </a:r>
            <a:r>
              <a:rPr lang="en-US" dirty="0" err="1" smtClean="0"/>
              <a:t>vs</a:t>
            </a:r>
            <a:r>
              <a:rPr lang="en-US" dirty="0" smtClean="0"/>
              <a:t> FFS by RAND</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two Coop groups used similar services.  Since one of those groups was randomly assigned by RAND, it’s likely that the RAND fee-for-service group had similar health risks to the group of people already in the Coop.</a:t>
            </a:r>
          </a:p>
          <a:p>
            <a:pPr lvl="1"/>
            <a:r>
              <a:rPr lang="en-US" dirty="0" smtClean="0"/>
              <a:t>Therefore:  The </a:t>
            </a:r>
            <a:r>
              <a:rPr lang="en-US" dirty="0"/>
              <a:t>Coop’s lower costs are not due to risk selection. 	</a:t>
            </a:r>
          </a:p>
          <a:p>
            <a:r>
              <a:rPr lang="en-US" dirty="0"/>
              <a:t>Conclusion:  Medicine at the prepaid group practice was much less hospital-intensive and, consequently, less expensive. </a:t>
            </a:r>
          </a:p>
        </p:txBody>
      </p:sp>
    </p:spTree>
    <p:extLst>
      <p:ext uri="{BB962C8B-B14F-4D97-AF65-F5344CB8AC3E}">
        <p14:creationId xmlns:p14="http://schemas.microsoft.com/office/powerpoint/2010/main" val="1822516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PPGP </a:t>
            </a:r>
            <a:r>
              <a:rPr lang="en-US" dirty="0" err="1" smtClean="0"/>
              <a:t>vs</a:t>
            </a:r>
            <a:r>
              <a:rPr lang="en-US" dirty="0" smtClean="0"/>
              <a:t> FFS hospital utilization</a:t>
            </a:r>
            <a:endParaRPr lang="en-US" dirty="0"/>
          </a:p>
        </p:txBody>
      </p:sp>
      <p:sp>
        <p:nvSpPr>
          <p:cNvPr id="3" name="Content Placeholder 2"/>
          <p:cNvSpPr>
            <a:spLocks noGrp="1"/>
          </p:cNvSpPr>
          <p:nvPr>
            <p:ph idx="1"/>
          </p:nvPr>
        </p:nvSpPr>
        <p:spPr/>
        <p:txBody>
          <a:bodyPr>
            <a:normAutofit/>
          </a:bodyPr>
          <a:lstStyle/>
          <a:p>
            <a:r>
              <a:rPr lang="en-US" dirty="0" err="1" smtClean="0"/>
              <a:t>Siu</a:t>
            </a:r>
            <a:r>
              <a:rPr lang="en-US" dirty="0" smtClean="0"/>
              <a:t>, A.L., </a:t>
            </a:r>
            <a:r>
              <a:rPr lang="en-US" dirty="0" err="1" smtClean="0"/>
              <a:t>Leibowitz</a:t>
            </a:r>
            <a:r>
              <a:rPr lang="en-US" dirty="0" smtClean="0"/>
              <a:t>, L., Brook, R.H., Goldman, N.S., Lurie, N., Newhouse, J.P., "Use of the Hospital in a Randomized Trial of Prepaid Care," </a:t>
            </a:r>
            <a:r>
              <a:rPr lang="en-US" i="1" dirty="0" smtClean="0"/>
              <a:t>JAMA</a:t>
            </a:r>
            <a:r>
              <a:rPr lang="en-US" dirty="0" smtClean="0"/>
              <a:t>, March 4, 1988, </a:t>
            </a:r>
            <a:r>
              <a:rPr lang="en-US" i="1" dirty="0" smtClean="0"/>
              <a:t>259</a:t>
            </a:r>
            <a:r>
              <a:rPr lang="en-US" dirty="0" smtClean="0"/>
              <a:t>, pp. 1343-1346.</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1828799" y="183600"/>
            <a:ext cx="5448363" cy="64458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PPGP </a:t>
            </a:r>
            <a:r>
              <a:rPr lang="en-US" dirty="0" err="1" smtClean="0"/>
              <a:t>vs</a:t>
            </a:r>
            <a:r>
              <a:rPr lang="en-US" dirty="0" smtClean="0"/>
              <a:t> FFS Outcomes</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Ware, J.E., et al, "Comparison of Health Outcomes at a Health Maintenance </a:t>
            </a:r>
            <a:r>
              <a:rPr lang="en-US" dirty="0" err="1" smtClean="0"/>
              <a:t>Organisation</a:t>
            </a:r>
            <a:r>
              <a:rPr lang="en-US" dirty="0" smtClean="0"/>
              <a:t> with Those of Fee-for-Service Care," </a:t>
            </a:r>
            <a:r>
              <a:rPr lang="en-US" i="1" dirty="0" smtClean="0"/>
              <a:t>Lancet</a:t>
            </a:r>
            <a:r>
              <a:rPr lang="en-US" dirty="0" smtClean="0"/>
              <a:t>, May 3, 1986, pp. 1017-1022.</a:t>
            </a:r>
          </a:p>
          <a:p>
            <a:r>
              <a:rPr lang="en-US" dirty="0" smtClean="0"/>
              <a:t>1673 individuals ages 14 to 61 were randomly assigned for 3-5 years to one prepaid group practice or to a free care FFS plan in Seattle, Washington.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PPGP </a:t>
            </a:r>
            <a:r>
              <a:rPr lang="en-US" dirty="0" err="1" smtClean="0"/>
              <a:t>vs</a:t>
            </a:r>
            <a:r>
              <a:rPr lang="en-US" dirty="0" smtClean="0"/>
              <a:t> FFS Outcomes (Ware)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For non-poor individuals who were initially in good health, outcomes were similar. </a:t>
            </a:r>
          </a:p>
          <a:p>
            <a:r>
              <a:rPr lang="en-US" dirty="0" smtClean="0"/>
              <a:t>Outcomes differed among people who started with health problems. </a:t>
            </a:r>
          </a:p>
          <a:p>
            <a:r>
              <a:rPr lang="en-US" dirty="0" smtClean="0"/>
              <a:t>Among the high-income initially-sick, Coop patients showed more improvement in cholesterol levels and in general health ratings than did the free FFS care patients. </a:t>
            </a:r>
          </a:p>
        </p:txBody>
      </p:sp>
    </p:spTree>
    <p:extLst>
      <p:ext uri="{BB962C8B-B14F-4D97-AF65-F5344CB8AC3E}">
        <p14:creationId xmlns:p14="http://schemas.microsoft.com/office/powerpoint/2010/main" val="3353825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system</a:t>
            </a:r>
            <a:endParaRPr lang="en-US" dirty="0"/>
          </a:p>
        </p:txBody>
      </p:sp>
      <p:sp>
        <p:nvSpPr>
          <p:cNvPr id="3" name="Content Placeholder 2"/>
          <p:cNvSpPr>
            <a:spLocks noGrp="1"/>
          </p:cNvSpPr>
          <p:nvPr>
            <p:ph idx="1"/>
          </p:nvPr>
        </p:nvSpPr>
        <p:spPr/>
        <p:txBody>
          <a:bodyPr/>
          <a:lstStyle/>
          <a:p>
            <a:r>
              <a:rPr lang="en-US" dirty="0" smtClean="0"/>
              <a:t>Insurance</a:t>
            </a:r>
          </a:p>
          <a:p>
            <a:pPr lvl="1"/>
            <a:r>
              <a:rPr lang="en-US" dirty="0" smtClean="0"/>
              <a:t>Blue Cross trademark owned by American Hospital Association</a:t>
            </a:r>
          </a:p>
          <a:p>
            <a:pPr lvl="1"/>
            <a:r>
              <a:rPr lang="en-US" dirty="0" smtClean="0"/>
              <a:t>A pre-payment collection agency for the hospitals</a:t>
            </a:r>
          </a:p>
          <a:p>
            <a:pPr lvl="1"/>
            <a:r>
              <a:rPr lang="en-US" dirty="0" smtClean="0"/>
              <a:t>Blue Shield added for doctors</a:t>
            </a:r>
          </a:p>
          <a:p>
            <a:pPr lvl="1"/>
            <a:endParaRPr lang="en-US" dirty="0" smtClean="0"/>
          </a:p>
          <a:p>
            <a:pPr lvl="1"/>
            <a:r>
              <a:rPr lang="en-US" dirty="0" smtClean="0"/>
              <a:t>Buick was “the doctor’s car”</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PPGP </a:t>
            </a:r>
            <a:r>
              <a:rPr lang="en-US" dirty="0" err="1" smtClean="0"/>
              <a:t>vs</a:t>
            </a:r>
            <a:r>
              <a:rPr lang="en-US" dirty="0" smtClean="0"/>
              <a:t> FFS Outcomes (Ware)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Among the low-income initially-sick, the Coop patients had more bed-days per year due to poor health and more serious symptoms than the patients with free FFS care.  Coop patients had a greater risk of dying.</a:t>
            </a:r>
          </a:p>
          <a:p>
            <a:pPr lvl="1"/>
            <a:r>
              <a:rPr lang="en-US" dirty="0" smtClean="0"/>
              <a:t>RAND-paid Coop patients did not get the Coop’s outreach program for low-</a:t>
            </a:r>
            <a:r>
              <a:rPr lang="en-US" smtClean="0"/>
              <a:t>income subscribers.</a:t>
            </a:r>
            <a:endParaRPr lang="en-US" dirty="0" smtClean="0"/>
          </a:p>
        </p:txBody>
      </p:sp>
    </p:spTree>
    <p:extLst>
      <p:ext uri="{BB962C8B-B14F-4D97-AF65-F5344CB8AC3E}">
        <p14:creationId xmlns:p14="http://schemas.microsoft.com/office/powerpoint/2010/main" val="1015956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Later HMO/FFS outcome difference study</a:t>
            </a:r>
            <a:endParaRPr lang="en-US" dirty="0"/>
          </a:p>
        </p:txBody>
      </p:sp>
      <p:sp>
        <p:nvSpPr>
          <p:cNvPr id="3" name="Content Placeholder 2"/>
          <p:cNvSpPr>
            <a:spLocks noGrp="1"/>
          </p:cNvSpPr>
          <p:nvPr>
            <p:ph idx="1"/>
          </p:nvPr>
        </p:nvSpPr>
        <p:spPr/>
        <p:txBody>
          <a:bodyPr>
            <a:normAutofit/>
          </a:bodyPr>
          <a:lstStyle/>
          <a:p>
            <a:r>
              <a:rPr lang="en-US" dirty="0" smtClean="0"/>
              <a:t>Ware, J.E., </a:t>
            </a:r>
            <a:r>
              <a:rPr lang="en-US" dirty="0" err="1" smtClean="0"/>
              <a:t>Bayliss</a:t>
            </a:r>
            <a:r>
              <a:rPr lang="en-US" dirty="0" smtClean="0"/>
              <a:t>, M.S., Rogers, W.H., </a:t>
            </a:r>
            <a:r>
              <a:rPr lang="en-US" dirty="0" err="1" smtClean="0"/>
              <a:t>Kosinski</a:t>
            </a:r>
            <a:r>
              <a:rPr lang="en-US" dirty="0" smtClean="0"/>
              <a:t>, M., </a:t>
            </a:r>
            <a:r>
              <a:rPr lang="en-US" dirty="0" err="1" smtClean="0"/>
              <a:t>Tarlov</a:t>
            </a:r>
            <a:r>
              <a:rPr lang="en-US" dirty="0" smtClean="0"/>
              <a:t>, A.R., "Differences in 4-Year Health Outcomes for Elderly and Poor, Chronically Ill Patients treated in HMO and Fee-for-Service Systems," </a:t>
            </a:r>
            <a:r>
              <a:rPr lang="en-US" i="1" dirty="0" smtClean="0"/>
              <a:t>JAMA</a:t>
            </a:r>
            <a:r>
              <a:rPr lang="en-US" dirty="0" smtClean="0"/>
              <a:t>, October 2, 1996, </a:t>
            </a:r>
            <a:r>
              <a:rPr lang="en-US" i="1" dirty="0" smtClean="0"/>
              <a:t>276</a:t>
            </a:r>
            <a:r>
              <a:rPr lang="en-US" dirty="0" smtClean="0"/>
              <a:t>(13), pp. 1037-1047.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Ware 1996</a:t>
            </a:r>
            <a:endParaRPr lang="en-US" dirty="0"/>
          </a:p>
        </p:txBody>
      </p:sp>
      <p:sp>
        <p:nvSpPr>
          <p:cNvPr id="3" name="Content Placeholder 2"/>
          <p:cNvSpPr>
            <a:spLocks noGrp="1"/>
          </p:cNvSpPr>
          <p:nvPr>
            <p:ph idx="1"/>
          </p:nvPr>
        </p:nvSpPr>
        <p:spPr/>
        <p:txBody>
          <a:bodyPr>
            <a:normAutofit lnSpcReduction="10000"/>
          </a:bodyPr>
          <a:lstStyle/>
          <a:p>
            <a:r>
              <a:rPr lang="en-US" dirty="0" smtClean="0"/>
              <a:t>4-year observational study of 2235 patients (18 to 97 years of age) with </a:t>
            </a:r>
          </a:p>
          <a:p>
            <a:pPr lvl="1"/>
            <a:r>
              <a:rPr lang="en-US" dirty="0" smtClean="0"/>
              <a:t>hypertension, </a:t>
            </a:r>
          </a:p>
          <a:p>
            <a:pPr lvl="1"/>
            <a:r>
              <a:rPr lang="en-US" dirty="0" smtClean="0"/>
              <a:t>non-insulin-dependent diabetes mellitus (NIDDM), </a:t>
            </a:r>
          </a:p>
          <a:p>
            <a:pPr lvl="1"/>
            <a:r>
              <a:rPr lang="en-US" dirty="0" smtClean="0"/>
              <a:t>recent  acute myocardial infarction, </a:t>
            </a:r>
          </a:p>
          <a:p>
            <a:pPr lvl="1"/>
            <a:r>
              <a:rPr lang="en-US" dirty="0" smtClean="0"/>
              <a:t>congestive heart failure, </a:t>
            </a:r>
          </a:p>
          <a:p>
            <a:pPr lvl="1"/>
            <a:r>
              <a:rPr lang="en-US" dirty="0" smtClean="0"/>
              <a:t>depressive disorder</a:t>
            </a:r>
          </a:p>
          <a:p>
            <a:r>
              <a:rPr lang="en-US" dirty="0" smtClean="0"/>
              <a:t>sampled from HMO and FFS systems in 1986 and followed up through 1990.</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r>
              <a:rPr lang="en-US" dirty="0" smtClean="0"/>
              <a:t>Average physical health declined and mental health remained stable during the 4-year follow-up period</a:t>
            </a:r>
          </a:p>
          <a:p>
            <a:r>
              <a:rPr lang="en-US" dirty="0" smtClean="0"/>
              <a:t>Physical declines were larger for the elderly than for the nonelderly (P&lt;.001). </a:t>
            </a:r>
          </a:p>
          <a:p>
            <a:r>
              <a:rPr lang="en-US" dirty="0" smtClean="0"/>
              <a:t>For elderly patients, aged 65+ and on Medicare, </a:t>
            </a:r>
          </a:p>
          <a:p>
            <a:pPr lvl="1"/>
            <a:r>
              <a:rPr lang="en-US" dirty="0" smtClean="0"/>
              <a:t>Declines in physical health were more common in HMOs than in FFS plans (54% </a:t>
            </a:r>
            <a:r>
              <a:rPr lang="en-US" dirty="0" err="1" smtClean="0"/>
              <a:t>vs</a:t>
            </a:r>
            <a:r>
              <a:rPr lang="en-US" dirty="0" smtClean="0"/>
              <a:t> 28%; P&lt;.001). </a:t>
            </a:r>
          </a:p>
          <a:p>
            <a:pPr lvl="1"/>
            <a:r>
              <a:rPr lang="en-US" dirty="0" smtClean="0"/>
              <a:t>Mixed results for mental health outcomes</a:t>
            </a:r>
          </a:p>
          <a:p>
            <a:r>
              <a:rPr lang="en-US" dirty="0" smtClean="0"/>
              <a:t>Outcomes favored FFS over HMOs for the poor</a:t>
            </a:r>
          </a:p>
          <a:p>
            <a:r>
              <a:rPr lang="en-US" dirty="0" smtClean="0"/>
              <a:t>Outcomes favored HMOs over FFS for the non-poor.</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Forms of HMO</a:t>
            </a:r>
            <a:br>
              <a:rPr lang="en-US" dirty="0" smtClean="0"/>
            </a:br>
            <a:r>
              <a:rPr lang="en-US" dirty="0" smtClean="0"/>
              <a:t>“Health Maintenance Organization”</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buNone/>
            </a:pPr>
            <a:r>
              <a:rPr lang="en-US" dirty="0" smtClean="0"/>
              <a:t>Legal relationship between HMO and docs may be:</a:t>
            </a:r>
          </a:p>
          <a:p>
            <a:r>
              <a:rPr lang="en-US" dirty="0" smtClean="0"/>
              <a:t>Docs own the HMO as, e.g., stockholders or partners.</a:t>
            </a:r>
          </a:p>
          <a:p>
            <a:pPr lvl="1"/>
            <a:r>
              <a:rPr lang="en-US" dirty="0" smtClean="0"/>
              <a:t>Prepaid group practice, also called "staff model." </a:t>
            </a:r>
          </a:p>
          <a:p>
            <a:pPr lvl="1"/>
            <a:r>
              <a:rPr lang="en-US" dirty="0" smtClean="0"/>
              <a:t>Docs can be salaried and also be partners. </a:t>
            </a:r>
          </a:p>
          <a:p>
            <a:pPr lvl="2"/>
            <a:r>
              <a:rPr lang="en-US" dirty="0" smtClean="0"/>
              <a:t>The Permanente medical group (the doctor half of Kaiser Plan) does this</a:t>
            </a:r>
          </a:p>
          <a:p>
            <a:pPr>
              <a:buNone/>
            </a:pPr>
            <a:r>
              <a:rPr lang="en-US" dirty="0" smtClean="0"/>
              <a:t>or</a:t>
            </a:r>
          </a:p>
          <a:p>
            <a:r>
              <a:rPr lang="en-US" dirty="0" smtClean="0"/>
              <a:t>HMO contracts with docs, who maintain private practices</a:t>
            </a:r>
          </a:p>
          <a:p>
            <a:pPr lvl="1"/>
            <a:r>
              <a:rPr lang="en-US" dirty="0" smtClean="0"/>
              <a:t>Independent Practice Association (IPA)</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forms of managed care</a:t>
            </a:r>
            <a:endParaRPr lang="en-US" dirty="0"/>
          </a:p>
        </p:txBody>
      </p:sp>
      <p:sp>
        <p:nvSpPr>
          <p:cNvPr id="3" name="Content Placeholder 2"/>
          <p:cNvSpPr>
            <a:spLocks noGrp="1"/>
          </p:cNvSpPr>
          <p:nvPr>
            <p:ph idx="1"/>
          </p:nvPr>
        </p:nvSpPr>
        <p:spPr/>
        <p:txBody>
          <a:bodyPr>
            <a:normAutofit/>
          </a:bodyPr>
          <a:lstStyle/>
          <a:p>
            <a:r>
              <a:rPr lang="en-US" dirty="0" smtClean="0"/>
              <a:t>PPO -- Preferred Provider Organization </a:t>
            </a:r>
          </a:p>
          <a:p>
            <a:pPr lvl="1"/>
            <a:r>
              <a:rPr lang="en-US" dirty="0" smtClean="0"/>
              <a:t>Has a panel, but the PPO pays a share of costs for services rendered by providers not on the panel.  </a:t>
            </a:r>
          </a:p>
          <a:p>
            <a:pPr lvl="1"/>
            <a:r>
              <a:rPr lang="en-US" dirty="0" smtClean="0"/>
              <a:t>Providers in the panel are "preferred" by the PPO; it pays a higher percentage of the cost for their services. </a:t>
            </a:r>
          </a:p>
          <a:p>
            <a:r>
              <a:rPr lang="en-US" dirty="0" smtClean="0"/>
              <a:t>POS -- Point of Service -- plans seem the same as PPOs to me.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Following diagrams from</a:t>
            </a:r>
            <a:endParaRPr lang="en-US" dirty="0"/>
          </a:p>
        </p:txBody>
      </p:sp>
      <p:sp>
        <p:nvSpPr>
          <p:cNvPr id="3" name="Content Placeholder 2"/>
          <p:cNvSpPr>
            <a:spLocks noGrp="1"/>
          </p:cNvSpPr>
          <p:nvPr>
            <p:ph idx="1"/>
          </p:nvPr>
        </p:nvSpPr>
        <p:spPr/>
        <p:txBody>
          <a:bodyPr/>
          <a:lstStyle/>
          <a:p>
            <a:r>
              <a:rPr lang="en-US" dirty="0" err="1" smtClean="0"/>
              <a:t>Bodenheimer</a:t>
            </a:r>
            <a:r>
              <a:rPr lang="en-US" dirty="0" smtClean="0"/>
              <a:t> and </a:t>
            </a:r>
            <a:r>
              <a:rPr lang="en-US" dirty="0" err="1" smtClean="0"/>
              <a:t>Grumbach</a:t>
            </a:r>
            <a:r>
              <a:rPr lang="en-US" dirty="0" smtClean="0"/>
              <a:t>, Capitation or Decapitation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p:cNvPicPr>
            <a:picLocks noChangeAspect="1" noChangeArrowheads="1"/>
          </p:cNvPicPr>
          <p:nvPr/>
        </p:nvPicPr>
        <p:blipFill>
          <a:blip r:embed="rId2" cstate="print"/>
          <a:srcRect/>
          <a:stretch>
            <a:fillRect/>
          </a:stretch>
        </p:blipFill>
        <p:spPr bwMode="auto">
          <a:xfrm>
            <a:off x="104408" y="95321"/>
            <a:ext cx="8810992" cy="6762680"/>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srcRect/>
          <a:stretch>
            <a:fillRect/>
          </a:stretch>
        </p:blipFill>
        <p:spPr bwMode="auto">
          <a:xfrm>
            <a:off x="34943" y="914399"/>
            <a:ext cx="9109057" cy="5257801"/>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Maintenance Organization</a:t>
            </a:r>
            <a:endParaRPr lang="en-US" dirty="0"/>
          </a:p>
        </p:txBody>
      </p:sp>
      <p:sp>
        <p:nvSpPr>
          <p:cNvPr id="3" name="Content Placeholder 2"/>
          <p:cNvSpPr>
            <a:spLocks noGrp="1"/>
          </p:cNvSpPr>
          <p:nvPr>
            <p:ph sz="half" idx="1"/>
          </p:nvPr>
        </p:nvSpPr>
        <p:spPr/>
        <p:txBody>
          <a:bodyPr/>
          <a:lstStyle/>
          <a:p>
            <a:r>
              <a:rPr lang="en-US" dirty="0" smtClean="0"/>
              <a:t>Capitation’s advertised incentive</a:t>
            </a:r>
          </a:p>
          <a:p>
            <a:pPr lvl="1"/>
            <a:r>
              <a:rPr lang="en-US" dirty="0" smtClean="0"/>
              <a:t>Maintain enrollee’s health</a:t>
            </a:r>
          </a:p>
        </p:txBody>
      </p:sp>
      <p:sp>
        <p:nvSpPr>
          <p:cNvPr id="4" name="Content Placeholder 3"/>
          <p:cNvSpPr>
            <a:spLocks noGrp="1"/>
          </p:cNvSpPr>
          <p:nvPr>
            <p:ph sz="half" idx="2"/>
          </p:nvPr>
        </p:nvSpPr>
        <p:spPr/>
        <p:txBody>
          <a:bodyPr/>
          <a:lstStyle/>
          <a:p>
            <a:r>
              <a:rPr lang="en-US" dirty="0" smtClean="0"/>
              <a:t>Capitation’s other incentives</a:t>
            </a:r>
          </a:p>
          <a:p>
            <a:pPr lvl="1"/>
            <a:r>
              <a:rPr lang="en-US" dirty="0" smtClean="0"/>
              <a:t>Selection</a:t>
            </a:r>
          </a:p>
          <a:p>
            <a:pPr lvl="2"/>
            <a:r>
              <a:rPr lang="en-US" dirty="0" smtClean="0"/>
              <a:t>Screen out costly enrollees</a:t>
            </a:r>
          </a:p>
          <a:p>
            <a:pPr lvl="1"/>
            <a:r>
              <a:rPr lang="en-US" dirty="0" smtClean="0"/>
              <a:t>Scrimping on care</a:t>
            </a:r>
            <a:endParaRPr lang="en-US" dirty="0"/>
          </a:p>
        </p:txBody>
      </p:sp>
    </p:spTree>
    <p:extLst>
      <p:ext uri="{BB962C8B-B14F-4D97-AF65-F5344CB8AC3E}">
        <p14:creationId xmlns:p14="http://schemas.microsoft.com/office/powerpoint/2010/main" val="318214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Fee-for-service with 3</a:t>
            </a:r>
            <a:r>
              <a:rPr lang="en-US" baseline="30000" dirty="0" smtClean="0"/>
              <a:t>rd</a:t>
            </a:r>
            <a:r>
              <a:rPr lang="en-US" dirty="0" smtClean="0"/>
              <a:t>-party payer</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Incentive</a:t>
            </a:r>
            <a:endParaRPr lang="en-US" dirty="0"/>
          </a:p>
        </p:txBody>
      </p:sp>
      <p:sp>
        <p:nvSpPr>
          <p:cNvPr id="5" name="Text Placeholder 4"/>
          <p:cNvSpPr>
            <a:spLocks noGrp="1"/>
          </p:cNvSpPr>
          <p:nvPr>
            <p:ph type="body" idx="1"/>
          </p:nvPr>
        </p:nvSpPr>
        <p:spPr/>
        <p:txBody>
          <a:bodyPr/>
          <a:lstStyle/>
          <a:p>
            <a:r>
              <a:rPr lang="en-US" dirty="0" smtClean="0"/>
              <a:t>HMO</a:t>
            </a:r>
            <a:endParaRPr lang="en-US" dirty="0"/>
          </a:p>
        </p:txBody>
      </p:sp>
      <p:sp>
        <p:nvSpPr>
          <p:cNvPr id="6" name="Content Placeholder 5"/>
          <p:cNvSpPr>
            <a:spLocks noGrp="1"/>
          </p:cNvSpPr>
          <p:nvPr>
            <p:ph sz="half" idx="2"/>
          </p:nvPr>
        </p:nvSpPr>
        <p:spPr>
          <a:xfrm>
            <a:off x="457200" y="2174875"/>
            <a:ext cx="4040188" cy="2016125"/>
          </a:xfrm>
        </p:spPr>
        <p:txBody>
          <a:bodyPr/>
          <a:lstStyle/>
          <a:p>
            <a:r>
              <a:rPr lang="en-US" dirty="0" smtClean="0"/>
              <a:t>Doctors have incentive to give less care.</a:t>
            </a:r>
          </a:p>
          <a:p>
            <a:r>
              <a:rPr lang="en-US" dirty="0" smtClean="0"/>
              <a:t>Is prevention encouraged?</a:t>
            </a:r>
            <a:endParaRPr lang="en-US" dirty="0"/>
          </a:p>
        </p:txBody>
      </p:sp>
      <p:sp>
        <p:nvSpPr>
          <p:cNvPr id="7" name="Text Placeholder 6"/>
          <p:cNvSpPr>
            <a:spLocks noGrp="1"/>
          </p:cNvSpPr>
          <p:nvPr>
            <p:ph type="body" sz="quarter" idx="3"/>
          </p:nvPr>
        </p:nvSpPr>
        <p:spPr/>
        <p:txBody>
          <a:bodyPr/>
          <a:lstStyle/>
          <a:p>
            <a:r>
              <a:rPr lang="en-US" dirty="0" smtClean="0"/>
              <a:t>Fee-for-service</a:t>
            </a:r>
            <a:endParaRPr lang="en-US" dirty="0"/>
          </a:p>
        </p:txBody>
      </p:sp>
      <p:sp>
        <p:nvSpPr>
          <p:cNvPr id="8" name="Content Placeholder 7"/>
          <p:cNvSpPr>
            <a:spLocks noGrp="1"/>
          </p:cNvSpPr>
          <p:nvPr>
            <p:ph sz="quarter" idx="4"/>
          </p:nvPr>
        </p:nvSpPr>
        <p:spPr>
          <a:xfrm>
            <a:off x="4645025" y="2174875"/>
            <a:ext cx="4041775" cy="1711325"/>
          </a:xfrm>
        </p:spPr>
        <p:txBody>
          <a:bodyPr/>
          <a:lstStyle/>
          <a:p>
            <a:r>
              <a:rPr lang="en-US" dirty="0" smtClean="0"/>
              <a:t>Doctors have incentive to give more care.</a:t>
            </a:r>
          </a:p>
          <a:p>
            <a:r>
              <a:rPr lang="en-US" dirty="0" smtClean="0"/>
              <a:t>Is prevention encouraged?</a:t>
            </a:r>
          </a:p>
          <a:p>
            <a:endParaRPr lang="en-US" dirty="0"/>
          </a:p>
        </p:txBody>
      </p:sp>
      <p:sp>
        <p:nvSpPr>
          <p:cNvPr id="9" name="TextBox 8"/>
          <p:cNvSpPr txBox="1"/>
          <p:nvPr/>
        </p:nvSpPr>
        <p:spPr>
          <a:xfrm>
            <a:off x="533400" y="4343400"/>
            <a:ext cx="7543800" cy="461665"/>
          </a:xfrm>
          <a:prstGeom prst="rect">
            <a:avLst/>
          </a:prstGeom>
          <a:noFill/>
        </p:spPr>
        <p:txBody>
          <a:bodyPr wrap="square" rtlCol="0">
            <a:spAutoFit/>
          </a:bodyPr>
          <a:lstStyle/>
          <a:p>
            <a:r>
              <a:rPr lang="en-US" sz="2400" dirty="0" smtClean="0"/>
              <a:t>Which is worse for patient trust in the doctor?</a:t>
            </a: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HMOs gain by investing in prevention?</a:t>
            </a:r>
            <a:endParaRPr lang="en-US" dirty="0"/>
          </a:p>
        </p:txBody>
      </p:sp>
      <p:sp>
        <p:nvSpPr>
          <p:cNvPr id="10" name="Text Placeholder 9"/>
          <p:cNvSpPr>
            <a:spLocks noGrp="1"/>
          </p:cNvSpPr>
          <p:nvPr>
            <p:ph type="body" idx="1"/>
          </p:nvPr>
        </p:nvSpPr>
        <p:spPr/>
        <p:txBody>
          <a:bodyPr>
            <a:normAutofit fontScale="92500" lnSpcReduction="20000"/>
          </a:bodyPr>
          <a:lstStyle/>
          <a:p>
            <a:r>
              <a:rPr lang="en-US" dirty="0" smtClean="0"/>
              <a:t>Prevention that saves more than it costs</a:t>
            </a:r>
            <a:endParaRPr lang="en-US" dirty="0"/>
          </a:p>
        </p:txBody>
      </p:sp>
      <p:sp>
        <p:nvSpPr>
          <p:cNvPr id="9" name="Content Placeholder 8"/>
          <p:cNvSpPr>
            <a:spLocks noGrp="1"/>
          </p:cNvSpPr>
          <p:nvPr>
            <p:ph sz="half" idx="2"/>
          </p:nvPr>
        </p:nvSpPr>
        <p:spPr/>
        <p:txBody>
          <a:bodyPr>
            <a:normAutofit lnSpcReduction="10000"/>
          </a:bodyPr>
          <a:lstStyle/>
          <a:p>
            <a:r>
              <a:rPr lang="en-US" dirty="0" smtClean="0"/>
              <a:t>Long-term care not covered, so HMO doesn’t gain by reducing it</a:t>
            </a:r>
          </a:p>
          <a:p>
            <a:r>
              <a:rPr lang="en-US" dirty="0" smtClean="0"/>
              <a:t>Subscriber can change jobs.  Benefits of prevention accrue to the new insurer.</a:t>
            </a:r>
          </a:p>
          <a:p>
            <a:endParaRPr lang="en-US" dirty="0"/>
          </a:p>
          <a:p>
            <a:r>
              <a:rPr lang="en-US" dirty="0" smtClean="0"/>
              <a:t>The public gains from prevention, but the private insurer does not.</a:t>
            </a:r>
          </a:p>
        </p:txBody>
      </p:sp>
      <p:sp>
        <p:nvSpPr>
          <p:cNvPr id="11" name="Text Placeholder 10"/>
          <p:cNvSpPr>
            <a:spLocks noGrp="1"/>
          </p:cNvSpPr>
          <p:nvPr>
            <p:ph type="body" sz="quarter" idx="3"/>
          </p:nvPr>
        </p:nvSpPr>
        <p:spPr/>
        <p:txBody>
          <a:bodyPr>
            <a:normAutofit fontScale="85000" lnSpcReduction="20000"/>
          </a:bodyPr>
          <a:lstStyle/>
          <a:p>
            <a:r>
              <a:rPr lang="en-US" dirty="0" smtClean="0"/>
              <a:t>Prevention that does not save more than it costs</a:t>
            </a:r>
            <a:endParaRPr lang="en-US" dirty="0"/>
          </a:p>
        </p:txBody>
      </p:sp>
      <p:sp>
        <p:nvSpPr>
          <p:cNvPr id="12" name="Content Placeholder 11"/>
          <p:cNvSpPr>
            <a:spLocks noGrp="1"/>
          </p:cNvSpPr>
          <p:nvPr>
            <p:ph sz="quarter" idx="4"/>
          </p:nvPr>
        </p:nvSpPr>
        <p:spPr/>
        <p:txBody>
          <a:bodyPr/>
          <a:lstStyle/>
          <a:p>
            <a:endParaRPr lang="en-US" dirty="0" smtClean="0"/>
          </a:p>
          <a:p>
            <a:endParaRPr lang="en-US" dirty="0"/>
          </a:p>
          <a:p>
            <a:endParaRPr lang="en-US" dirty="0" smtClean="0"/>
          </a:p>
          <a:p>
            <a:endParaRPr lang="en-US" dirty="0"/>
          </a:p>
          <a:p>
            <a:endParaRPr lang="en-US" dirty="0" smtClean="0"/>
          </a:p>
          <a:p>
            <a:pPr marL="0" indent="0">
              <a:buNone/>
            </a:pPr>
            <a:endParaRPr lang="en-US" dirty="0"/>
          </a:p>
          <a:p>
            <a:r>
              <a:rPr lang="en-US" smtClean="0"/>
              <a:t>Prevention attracts </a:t>
            </a:r>
            <a:r>
              <a:rPr lang="en-US" dirty="0" smtClean="0"/>
              <a:t>subscribers willing to pay more for quality</a:t>
            </a:r>
            <a:endParaRPr lang="en-US" dirty="0"/>
          </a:p>
        </p:txBody>
      </p:sp>
    </p:spTree>
    <p:extLst>
      <p:ext uri="{BB962C8B-B14F-4D97-AF65-F5344CB8AC3E}">
        <p14:creationId xmlns:p14="http://schemas.microsoft.com/office/powerpoint/2010/main" val="2674582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a:t>
            </a:r>
            <a:endParaRPr lang="en-US" dirty="0"/>
          </a:p>
        </p:txBody>
      </p:sp>
      <p:sp>
        <p:nvSpPr>
          <p:cNvPr id="3" name="Content Placeholder 2"/>
          <p:cNvSpPr>
            <a:spLocks noGrp="1"/>
          </p:cNvSpPr>
          <p:nvPr>
            <p:ph idx="1"/>
          </p:nvPr>
        </p:nvSpPr>
        <p:spPr/>
        <p:txBody>
          <a:bodyPr/>
          <a:lstStyle/>
          <a:p>
            <a:pPr lvl="1"/>
            <a:r>
              <a:rPr lang="en-US" dirty="0" smtClean="0"/>
              <a:t>A principal-agent problem</a:t>
            </a:r>
          </a:p>
          <a:p>
            <a:r>
              <a:rPr lang="en-US" dirty="0" smtClean="0"/>
              <a:t>FFS – pays provider to do more than you need</a:t>
            </a:r>
          </a:p>
          <a:p>
            <a:r>
              <a:rPr lang="en-US" dirty="0" smtClean="0"/>
              <a:t>HMO – pays provider to do less than you need</a:t>
            </a:r>
            <a:endParaRPr lang="en-US" dirty="0"/>
          </a:p>
        </p:txBody>
      </p:sp>
    </p:spTree>
    <p:extLst>
      <p:ext uri="{BB962C8B-B14F-4D97-AF65-F5344CB8AC3E}">
        <p14:creationId xmlns:p14="http://schemas.microsoft.com/office/powerpoint/2010/main" val="14641773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slide from</a:t>
            </a:r>
            <a:endParaRPr lang="en-US" dirty="0"/>
          </a:p>
        </p:txBody>
      </p:sp>
      <p:sp>
        <p:nvSpPr>
          <p:cNvPr id="3" name="Content Placeholder 2"/>
          <p:cNvSpPr>
            <a:spLocks noGrp="1"/>
          </p:cNvSpPr>
          <p:nvPr>
            <p:ph idx="1"/>
          </p:nvPr>
        </p:nvSpPr>
        <p:spPr/>
        <p:txBody>
          <a:bodyPr>
            <a:normAutofit/>
          </a:bodyPr>
          <a:lstStyle/>
          <a:p>
            <a:r>
              <a:rPr lang="en-US" b="1" dirty="0" smtClean="0"/>
              <a:t>THE MEDICARE-HMO REVOLVING DOOR — THE HEALTHY GO IN AND THE SICK GO OUT</a:t>
            </a:r>
          </a:p>
          <a:p>
            <a:r>
              <a:rPr lang="en-US" dirty="0" smtClean="0"/>
              <a:t>Robert O. Morgan, Beth A. </a:t>
            </a:r>
            <a:r>
              <a:rPr lang="en-US" dirty="0" err="1" smtClean="0"/>
              <a:t>Viring</a:t>
            </a:r>
            <a:r>
              <a:rPr lang="en-US" dirty="0" smtClean="0"/>
              <a:t>, </a:t>
            </a:r>
            <a:r>
              <a:rPr lang="en-US" dirty="0" err="1" smtClean="0"/>
              <a:t>Carolee</a:t>
            </a:r>
            <a:r>
              <a:rPr lang="en-US" dirty="0" smtClean="0"/>
              <a:t> A. </a:t>
            </a:r>
            <a:r>
              <a:rPr lang="en-US" dirty="0" err="1" smtClean="0"/>
              <a:t>DeVito</a:t>
            </a:r>
            <a:r>
              <a:rPr lang="en-US" dirty="0" smtClean="0"/>
              <a:t>, and Nancy A. </a:t>
            </a:r>
            <a:r>
              <a:rPr lang="en-US" dirty="0" err="1" smtClean="0"/>
              <a:t>Persily</a:t>
            </a:r>
            <a:r>
              <a:rPr lang="en-US" dirty="0" smtClean="0"/>
              <a:t>, </a:t>
            </a:r>
            <a:r>
              <a:rPr lang="en-US" i="1" dirty="0" smtClean="0"/>
              <a:t>NEJM</a:t>
            </a:r>
            <a:r>
              <a:rPr lang="en-US" dirty="0" smtClean="0"/>
              <a:t> 1997</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14313" y="66675"/>
            <a:ext cx="8715375" cy="6724650"/>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Medicare overpaid Medicare HMOs</a:t>
            </a:r>
            <a:endParaRPr lang="en-US" dirty="0"/>
          </a:p>
        </p:txBody>
      </p:sp>
      <p:sp>
        <p:nvSpPr>
          <p:cNvPr id="3" name="Content Placeholder 2"/>
          <p:cNvSpPr>
            <a:spLocks noGrp="1"/>
          </p:cNvSpPr>
          <p:nvPr>
            <p:ph idx="1"/>
          </p:nvPr>
        </p:nvSpPr>
        <p:spPr/>
        <p:txBody>
          <a:bodyPr>
            <a:normAutofit/>
          </a:bodyPr>
          <a:lstStyle/>
          <a:p>
            <a:r>
              <a:rPr lang="en-US" dirty="0" smtClean="0"/>
              <a:t>Selective enrollment of healthier </a:t>
            </a:r>
            <a:r>
              <a:rPr lang="en-US" dirty="0" err="1" smtClean="0"/>
              <a:t>beneficia</a:t>
            </a:r>
            <a:r>
              <a:rPr lang="en-US" dirty="0" smtClean="0"/>
              <a:t>- </a:t>
            </a:r>
            <a:r>
              <a:rPr lang="en-US" dirty="0" err="1" smtClean="0"/>
              <a:t>ries</a:t>
            </a:r>
            <a:r>
              <a:rPr lang="en-US" dirty="0" smtClean="0"/>
              <a:t> before 2004 -- “old cherry-picking.”</a:t>
            </a:r>
            <a:r>
              <a:rPr lang="en-US" b="1" dirty="0" smtClean="0"/>
              <a:t> </a:t>
            </a:r>
          </a:p>
          <a:p>
            <a:r>
              <a:rPr lang="en-US" dirty="0"/>
              <a:t>Gaming </a:t>
            </a:r>
            <a:r>
              <a:rPr lang="en-US" dirty="0" smtClean="0"/>
              <a:t>the risk</a:t>
            </a:r>
            <a:r>
              <a:rPr lang="en-US" dirty="0"/>
              <a:t>-</a:t>
            </a:r>
            <a:r>
              <a:rPr lang="en-US" dirty="0" smtClean="0"/>
              <a:t>adjustment </a:t>
            </a:r>
            <a:r>
              <a:rPr lang="en-US" dirty="0"/>
              <a:t>scheme, </a:t>
            </a:r>
            <a:r>
              <a:rPr lang="en-US" dirty="0" smtClean="0"/>
              <a:t>the Hierarchical </a:t>
            </a:r>
            <a:r>
              <a:rPr lang="en-US" dirty="0"/>
              <a:t>Condition Categories (HCCs). </a:t>
            </a:r>
          </a:p>
          <a:p>
            <a:r>
              <a:rPr lang="en-US" dirty="0" smtClean="0"/>
              <a:t>Congress mandated </a:t>
            </a:r>
            <a:r>
              <a:rPr lang="en-US" dirty="0"/>
              <a:t>overpayments </a:t>
            </a:r>
            <a:r>
              <a:rPr lang="en-US" dirty="0" smtClean="0"/>
              <a:t>in </a:t>
            </a:r>
            <a:r>
              <a:rPr lang="en-US" dirty="0"/>
              <a:t>the 2003 Medicare Prescription Drug, Improvement, and Modernization </a:t>
            </a:r>
            <a:r>
              <a:rPr lang="en-US" dirty="0" smtClean="0"/>
              <a:t>Act.</a:t>
            </a:r>
            <a:endParaRPr lang="en-US" dirty="0"/>
          </a:p>
          <a:p>
            <a:endParaRPr lang="en-US" dirty="0"/>
          </a:p>
          <a:p>
            <a:endParaRPr lang="en-US" dirty="0"/>
          </a:p>
        </p:txBody>
      </p:sp>
    </p:spTree>
    <p:extLst>
      <p:ext uri="{BB962C8B-B14F-4D97-AF65-F5344CB8AC3E}">
        <p14:creationId xmlns:p14="http://schemas.microsoft.com/office/powerpoint/2010/main" val="17511606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Medicare overpaid Medicare HMOs</a:t>
            </a:r>
            <a:endParaRPr lang="en-US" dirty="0"/>
          </a:p>
        </p:txBody>
      </p:sp>
      <p:sp>
        <p:nvSpPr>
          <p:cNvPr id="3" name="Content Placeholder 2"/>
          <p:cNvSpPr>
            <a:spLocks noGrp="1"/>
          </p:cNvSpPr>
          <p:nvPr>
            <p:ph idx="1"/>
          </p:nvPr>
        </p:nvSpPr>
        <p:spPr/>
        <p:txBody>
          <a:bodyPr>
            <a:normAutofit/>
          </a:bodyPr>
          <a:lstStyle/>
          <a:p>
            <a:r>
              <a:rPr lang="en-US" dirty="0" smtClean="0"/>
              <a:t>Full payment for veterans, even when the vet gets service from the VHA</a:t>
            </a:r>
          </a:p>
          <a:p>
            <a:r>
              <a:rPr lang="en-US" dirty="0" smtClean="0"/>
              <a:t>Future:  Quality </a:t>
            </a:r>
            <a:r>
              <a:rPr lang="en-US" dirty="0"/>
              <a:t>bonus payments from the $8.35 billion CMS “Medicare Advantage Quality Bonus Payment Demonstration” could offset 1/3 of the ACA’s elimination of third item.</a:t>
            </a:r>
          </a:p>
          <a:p>
            <a:pPr lvl="1"/>
            <a:r>
              <a:rPr lang="en-US" dirty="0" smtClean="0"/>
              <a:t>See near end of </a:t>
            </a:r>
            <a:r>
              <a:rPr lang="en-US" smtClean="0"/>
              <a:t>pdf</a:t>
            </a:r>
            <a:endParaRPr lang="en-US" dirty="0"/>
          </a:p>
          <a:p>
            <a:endParaRPr lang="en-US" dirty="0"/>
          </a:p>
          <a:p>
            <a:endParaRPr lang="en-US" dirty="0"/>
          </a:p>
        </p:txBody>
      </p:sp>
    </p:spTree>
    <p:extLst>
      <p:ext uri="{BB962C8B-B14F-4D97-AF65-F5344CB8AC3E}">
        <p14:creationId xmlns:p14="http://schemas.microsoft.com/office/powerpoint/2010/main" val="37577430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health insurance competition is working</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http://articles.latimes.com/2006/sep/17/business/fi-revoke17</a:t>
            </a:r>
            <a:endParaRPr lang="en-US" dirty="0" smtClean="0"/>
          </a:p>
          <a:p>
            <a:r>
              <a:rPr lang="en-US" dirty="0" smtClean="0">
                <a:hlinkClick r:id="rId3"/>
              </a:rPr>
              <a:t>http://www.calnurses.org/media-center/press-releases/2009/september/california-s-real-death-panels-insurers-deny-21-of-claims.html</a:t>
            </a:r>
            <a:endParaRPr lang="en-US" dirty="0" smtClean="0"/>
          </a:p>
          <a:p>
            <a:r>
              <a:rPr lang="en-US" dirty="0" smtClean="0">
                <a:hlinkClick r:id="rId4"/>
              </a:rPr>
              <a:t>http://www.consumerreports.org/health/insurance/health-insurance/overview/health-insurance-ov.htm</a:t>
            </a:r>
            <a:r>
              <a:rPr lang="en-US" dirty="0" smtClean="0"/>
              <a:t> </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Prepaid group practice system</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Capitation</a:t>
            </a:r>
            <a:endParaRPr lang="en-US" dirty="0"/>
          </a:p>
        </p:txBody>
      </p:sp>
      <p:sp>
        <p:nvSpPr>
          <p:cNvPr id="3" name="Content Placeholder 2"/>
          <p:cNvSpPr>
            <a:spLocks noGrp="1"/>
          </p:cNvSpPr>
          <p:nvPr>
            <p:ph idx="1"/>
          </p:nvPr>
        </p:nvSpPr>
        <p:spPr/>
        <p:txBody>
          <a:bodyPr/>
          <a:lstStyle/>
          <a:p>
            <a:r>
              <a:rPr lang="en-US" dirty="0" smtClean="0"/>
              <a:t>A fixed amount of money per person per year to pay for health care</a:t>
            </a:r>
          </a:p>
          <a:p>
            <a:pPr lvl="1"/>
            <a:r>
              <a:rPr lang="en-US" dirty="0" smtClean="0"/>
              <a:t>Caput is Latin for head</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 in opposite directions</a:t>
            </a:r>
            <a:endParaRPr lang="en-US" dirty="0"/>
          </a:p>
        </p:txBody>
      </p:sp>
      <p:sp>
        <p:nvSpPr>
          <p:cNvPr id="4" name="Text Placeholder 3"/>
          <p:cNvSpPr>
            <a:spLocks noGrp="1"/>
          </p:cNvSpPr>
          <p:nvPr>
            <p:ph type="body" idx="1"/>
          </p:nvPr>
        </p:nvSpPr>
        <p:spPr/>
        <p:txBody>
          <a:bodyPr/>
          <a:lstStyle/>
          <a:p>
            <a:r>
              <a:rPr lang="en-US" dirty="0"/>
              <a:t>Fee-for-service payment</a:t>
            </a:r>
          </a:p>
        </p:txBody>
      </p:sp>
      <p:sp>
        <p:nvSpPr>
          <p:cNvPr id="3" name="Content Placeholder 2"/>
          <p:cNvSpPr>
            <a:spLocks noGrp="1"/>
          </p:cNvSpPr>
          <p:nvPr>
            <p:ph sz="half" idx="2"/>
          </p:nvPr>
        </p:nvSpPr>
        <p:spPr/>
        <p:txBody>
          <a:bodyPr/>
          <a:lstStyle/>
          <a:p>
            <a:r>
              <a:rPr lang="en-US" dirty="0" smtClean="0"/>
              <a:t>Gives the provider an incentive to do more</a:t>
            </a:r>
          </a:p>
          <a:p>
            <a:pPr lvl="1"/>
            <a:r>
              <a:rPr lang="en-US" dirty="0" smtClean="0"/>
              <a:t>Contrary to the insurer’s incentive</a:t>
            </a:r>
            <a:endParaRPr lang="en-US" dirty="0"/>
          </a:p>
        </p:txBody>
      </p:sp>
      <p:sp>
        <p:nvSpPr>
          <p:cNvPr id="5" name="Text Placeholder 4"/>
          <p:cNvSpPr>
            <a:spLocks noGrp="1"/>
          </p:cNvSpPr>
          <p:nvPr>
            <p:ph type="body" sz="quarter" idx="3"/>
          </p:nvPr>
        </p:nvSpPr>
        <p:spPr/>
        <p:txBody>
          <a:bodyPr/>
          <a:lstStyle/>
          <a:p>
            <a:r>
              <a:rPr lang="en-US" dirty="0" smtClean="0"/>
              <a:t>Capitation</a:t>
            </a:r>
            <a:endParaRPr lang="en-US" dirty="0"/>
          </a:p>
        </p:txBody>
      </p:sp>
      <p:sp>
        <p:nvSpPr>
          <p:cNvPr id="6" name="Content Placeholder 5"/>
          <p:cNvSpPr>
            <a:spLocks noGrp="1"/>
          </p:cNvSpPr>
          <p:nvPr>
            <p:ph sz="quarter" idx="4"/>
          </p:nvPr>
        </p:nvSpPr>
        <p:spPr/>
        <p:txBody>
          <a:bodyPr/>
          <a:lstStyle/>
          <a:p>
            <a:r>
              <a:rPr lang="en-US" dirty="0" smtClean="0"/>
              <a:t>Gives the provider an incentive to do less</a:t>
            </a:r>
          </a:p>
          <a:p>
            <a:pPr lvl="1"/>
            <a:r>
              <a:rPr lang="en-US" dirty="0" smtClean="0"/>
              <a:t>In line with the insurer’s incentive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align the doctor’s incentive with the insurer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Make the doctor a partner – prepaid group practice</a:t>
            </a:r>
          </a:p>
          <a:p>
            <a:pPr marL="514350" indent="-514350">
              <a:buFont typeface="+mj-lt"/>
              <a:buAutoNum type="arabicPeriod"/>
            </a:pPr>
            <a:r>
              <a:rPr lang="en-US" dirty="0" smtClean="0"/>
              <a:t>Utilization control – rules on what insurer will pay for</a:t>
            </a:r>
          </a:p>
          <a:p>
            <a:pPr marL="514350" indent="-514350">
              <a:buFont typeface="+mj-lt"/>
              <a:buAutoNum type="arabicPeriod"/>
            </a:pPr>
            <a:r>
              <a:rPr lang="en-US" dirty="0" smtClean="0"/>
              <a:t>Bonuses and penalties -- IPAs</a:t>
            </a:r>
          </a:p>
          <a:p>
            <a:pPr marL="514350" indent="-514350">
              <a:buFont typeface="+mj-lt"/>
              <a:buAutoNum type="arabicPeriod"/>
            </a:pPr>
            <a:endParaRPr lang="en-US" dirty="0" smtClean="0"/>
          </a:p>
          <a:p>
            <a:pPr marL="514350" indent="-514350">
              <a:buNone/>
            </a:pPr>
            <a:r>
              <a:rPr lang="en-US" dirty="0" smtClean="0"/>
              <a:t>All three are used by “managed care” and by “health maintenance organizations”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Mayer, T.R., and Mayer, G.G., "HMOs: Origins and Development"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lvl="1"/>
            <a:r>
              <a:rPr lang="en-US" i="1" dirty="0" smtClean="0"/>
              <a:t>N </a:t>
            </a:r>
            <a:r>
              <a:rPr lang="en-US" i="1" dirty="0" err="1" smtClean="0"/>
              <a:t>Engl</a:t>
            </a:r>
            <a:r>
              <a:rPr lang="en-US" i="1" dirty="0" smtClean="0"/>
              <a:t> J Med</a:t>
            </a:r>
            <a:r>
              <a:rPr lang="en-US" dirty="0" smtClean="0"/>
              <a:t>, February 28, 1985, </a:t>
            </a:r>
            <a:r>
              <a:rPr lang="en-US" i="1" dirty="0" smtClean="0"/>
              <a:t>312</a:t>
            </a:r>
            <a:r>
              <a:rPr lang="en-US" dirty="0" smtClean="0"/>
              <a:t>, pp. 590-594.</a:t>
            </a:r>
          </a:p>
          <a:p>
            <a:r>
              <a:rPr lang="en-US" dirty="0"/>
              <a:t>P</a:t>
            </a:r>
            <a:r>
              <a:rPr lang="en-US" dirty="0" smtClean="0"/>
              <a:t>repaid group practice, the precursor of HMOs.  </a:t>
            </a:r>
          </a:p>
          <a:p>
            <a:pPr lvl="1"/>
            <a:r>
              <a:rPr lang="en-US" dirty="0" smtClean="0"/>
              <a:t>Early prepaid group practice doctors had to fight medical societies. </a:t>
            </a:r>
          </a:p>
          <a:p>
            <a:r>
              <a:rPr lang="en-US" dirty="0" smtClean="0"/>
              <a:t>First prepaid group practice remembered today began ~ 1910 in Tacoma, Washington.  Two docs contracted with lumber firms to provide care for workers for a capitation payment of 50 cents per month. Grew to a chain of 20 clinics in Washington and Oregon.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571</TotalTime>
  <Words>2208</Words>
  <Application>Microsoft Macintosh PowerPoint</Application>
  <PresentationFormat>On-screen Show (4:3)</PresentationFormat>
  <Paragraphs>237</Paragraphs>
  <Slides>47</Slides>
  <Notes>1</Notes>
  <HiddenSlides>4</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Office Theme</vt:lpstr>
      <vt:lpstr>Excel.Sheet.8</vt:lpstr>
      <vt:lpstr>Managed care</vt:lpstr>
      <vt:lpstr>Old system</vt:lpstr>
      <vt:lpstr>Old system</vt:lpstr>
      <vt:lpstr>Fee-for-service with 3rd-party payer</vt:lpstr>
      <vt:lpstr>Prepaid group practice system</vt:lpstr>
      <vt:lpstr>Capitation</vt:lpstr>
      <vt:lpstr>Incentives in opposite directions</vt:lpstr>
      <vt:lpstr>How to align the doctor’s incentive with the insurer</vt:lpstr>
      <vt:lpstr>Mayer, T.R., and Mayer, G.G., "HMOs: Origins and Development"  </vt:lpstr>
      <vt:lpstr>First HMOs and insurance</vt:lpstr>
      <vt:lpstr>Medical Societies vs. the HMOs</vt:lpstr>
      <vt:lpstr>Medical Societies vs. the HMOs</vt:lpstr>
      <vt:lpstr>HMO history</vt:lpstr>
      <vt:lpstr>Kaiser-Permanente</vt:lpstr>
      <vt:lpstr>Government encouraged HMOs</vt:lpstr>
      <vt:lpstr>Government encouraged HMOs</vt:lpstr>
      <vt:lpstr>IPA HMO growth</vt:lpstr>
      <vt:lpstr>PPO growth</vt:lpstr>
      <vt:lpstr>Paying for out-of-plan services</vt:lpstr>
      <vt:lpstr>PowerPoint Presentation</vt:lpstr>
      <vt:lpstr> Distribution of Health Plan Enrollment for Covered Workers, by Plan Type, 1988-2010</vt:lpstr>
      <vt:lpstr>PowerPoint Presentation</vt:lpstr>
      <vt:lpstr>PPGP vs FFS utilization</vt:lpstr>
      <vt:lpstr>PPGP vs FFS utilization</vt:lpstr>
      <vt:lpstr>PPGP vs FFS by RAND</vt:lpstr>
      <vt:lpstr>PPGP vs FFS hospital utilization</vt:lpstr>
      <vt:lpstr>PowerPoint Presentation</vt:lpstr>
      <vt:lpstr>PPGP vs FFS Outcomes</vt:lpstr>
      <vt:lpstr>PPGP vs FFS Outcomes (Ware)</vt:lpstr>
      <vt:lpstr>PPGP vs FFS Outcomes (Ware)</vt:lpstr>
      <vt:lpstr>Later HMO/FFS outcome difference study</vt:lpstr>
      <vt:lpstr>Ware 1996</vt:lpstr>
      <vt:lpstr>PowerPoint Presentation</vt:lpstr>
      <vt:lpstr>Forms of HMO “Health Maintenance Organization”</vt:lpstr>
      <vt:lpstr>Other forms of managed care</vt:lpstr>
      <vt:lpstr>Following diagrams from</vt:lpstr>
      <vt:lpstr>PowerPoint Presentation</vt:lpstr>
      <vt:lpstr>PowerPoint Presentation</vt:lpstr>
      <vt:lpstr>Health Maintenance Organization</vt:lpstr>
      <vt:lpstr>Incentive</vt:lpstr>
      <vt:lpstr>Do HMOs gain by investing in prevention?</vt:lpstr>
      <vt:lpstr>Trust?</vt:lpstr>
      <vt:lpstr>Next slide from</vt:lpstr>
      <vt:lpstr>PowerPoint Presentation</vt:lpstr>
      <vt:lpstr>Medicare overpaid Medicare HMOs</vt:lpstr>
      <vt:lpstr>Medicare overpaid Medicare HMOs</vt:lpstr>
      <vt:lpstr>How health insurance competition is working</vt:lpstr>
    </vt:vector>
  </TitlesOfParts>
  <Company>The 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 28</dc:title>
  <dc:creator>Sam Baker</dc:creator>
  <cp:lastModifiedBy>Sam Baker</cp:lastModifiedBy>
  <cp:revision>70</cp:revision>
  <cp:lastPrinted>2012-11-13T19:53:01Z</cp:lastPrinted>
  <dcterms:created xsi:type="dcterms:W3CDTF">2009-10-27T20:50:24Z</dcterms:created>
  <dcterms:modified xsi:type="dcterms:W3CDTF">2012-11-13T19:57:58Z</dcterms:modified>
</cp:coreProperties>
</file>