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1" r:id="rId5"/>
    <p:sldId id="309" r:id="rId6"/>
    <p:sldId id="310" r:id="rId7"/>
    <p:sldId id="301" r:id="rId8"/>
    <p:sldId id="311" r:id="rId9"/>
    <p:sldId id="312" r:id="rId10"/>
    <p:sldId id="313" r:id="rId11"/>
    <p:sldId id="258" r:id="rId12"/>
    <p:sldId id="273" r:id="rId13"/>
    <p:sldId id="296" r:id="rId14"/>
    <p:sldId id="297" r:id="rId15"/>
    <p:sldId id="274" r:id="rId16"/>
    <p:sldId id="275" r:id="rId17"/>
    <p:sldId id="276" r:id="rId18"/>
    <p:sldId id="278" r:id="rId19"/>
    <p:sldId id="277" r:id="rId20"/>
    <p:sldId id="279" r:id="rId21"/>
    <p:sldId id="280" r:id="rId22"/>
    <p:sldId id="265" r:id="rId23"/>
    <p:sldId id="281" r:id="rId24"/>
    <p:sldId id="282" r:id="rId25"/>
    <p:sldId id="283" r:id="rId26"/>
    <p:sldId id="284" r:id="rId27"/>
    <p:sldId id="285" r:id="rId28"/>
    <p:sldId id="298" r:id="rId29"/>
    <p:sldId id="299" r:id="rId30"/>
    <p:sldId id="264" r:id="rId31"/>
    <p:sldId id="259" r:id="rId32"/>
    <p:sldId id="287" r:id="rId33"/>
    <p:sldId id="290" r:id="rId34"/>
    <p:sldId id="288" r:id="rId35"/>
    <p:sldId id="268" r:id="rId36"/>
    <p:sldId id="270" r:id="rId37"/>
    <p:sldId id="286" r:id="rId38"/>
    <p:sldId id="271" r:id="rId39"/>
    <p:sldId id="289" r:id="rId40"/>
    <p:sldId id="291" r:id="rId41"/>
    <p:sldId id="292" r:id="rId42"/>
    <p:sldId id="272" r:id="rId43"/>
    <p:sldId id="293" r:id="rId44"/>
    <p:sldId id="294" r:id="rId45"/>
    <p:sldId id="295" r:id="rId46"/>
    <p:sldId id="302" r:id="rId47"/>
    <p:sldId id="314" r:id="rId48"/>
    <p:sldId id="318" r:id="rId49"/>
    <p:sldId id="306" r:id="rId50"/>
    <p:sldId id="300" r:id="rId51"/>
    <p:sldId id="305" r:id="rId52"/>
    <p:sldId id="316" r:id="rId53"/>
    <p:sldId id="315" r:id="rId54"/>
    <p:sldId id="319" r:id="rId55"/>
    <p:sldId id="317" r:id="rId56"/>
    <p:sldId id="320" r:id="rId57"/>
    <p:sldId id="321" r:id="rId58"/>
    <p:sldId id="307" r:id="rId59"/>
    <p:sldId id="266" r:id="rId60"/>
    <p:sldId id="269"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19" d="100"/>
          <a:sy n="119" d="100"/>
        </p:scale>
        <p:origin x="-768" y="4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9225E6-863C-E842-91F1-9A2414450A92}" type="datetimeFigureOut">
              <a:rPr lang="en-US" smtClean="0"/>
              <a:pPr/>
              <a:t>9/26/13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0ECA0-D729-6348-B6DC-E437B75258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9225E6-863C-E842-91F1-9A2414450A92}" type="datetimeFigureOut">
              <a:rPr lang="en-US" smtClean="0"/>
              <a:pPr/>
              <a:t>9/26/13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0ECA0-D729-6348-B6DC-E437B75258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9225E6-863C-E842-91F1-9A2414450A92}" type="datetimeFigureOut">
              <a:rPr lang="en-US" smtClean="0"/>
              <a:pPr/>
              <a:t>9/26/13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0ECA0-D729-6348-B6DC-E437B75258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9225E6-863C-E842-91F1-9A2414450A92}" type="datetimeFigureOut">
              <a:rPr lang="en-US" smtClean="0"/>
              <a:pPr/>
              <a:t>9/26/13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0ECA0-D729-6348-B6DC-E437B75258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9225E6-863C-E842-91F1-9A2414450A92}" type="datetimeFigureOut">
              <a:rPr lang="en-US" smtClean="0"/>
              <a:pPr/>
              <a:t>9/26/13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0ECA0-D729-6348-B6DC-E437B75258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9225E6-863C-E842-91F1-9A2414450A92}" type="datetimeFigureOut">
              <a:rPr lang="en-US" smtClean="0"/>
              <a:pPr/>
              <a:t>9/26/13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0ECA0-D729-6348-B6DC-E437B75258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9225E6-863C-E842-91F1-9A2414450A92}" type="datetimeFigureOut">
              <a:rPr lang="en-US" smtClean="0"/>
              <a:pPr/>
              <a:t>9/26/13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E0ECA0-D729-6348-B6DC-E437B75258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9225E6-863C-E842-91F1-9A2414450A92}" type="datetimeFigureOut">
              <a:rPr lang="en-US" smtClean="0"/>
              <a:pPr/>
              <a:t>9/26/13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E0ECA0-D729-6348-B6DC-E437B75258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9225E6-863C-E842-91F1-9A2414450A92}" type="datetimeFigureOut">
              <a:rPr lang="en-US" smtClean="0"/>
              <a:pPr/>
              <a:t>9/26/13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E0ECA0-D729-6348-B6DC-E437B75258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9225E6-863C-E842-91F1-9A2414450A92}" type="datetimeFigureOut">
              <a:rPr lang="en-US" smtClean="0"/>
              <a:pPr/>
              <a:t>9/26/13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0ECA0-D729-6348-B6DC-E437B75258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9225E6-863C-E842-91F1-9A2414450A92}" type="datetimeFigureOut">
              <a:rPr lang="en-US" smtClean="0"/>
              <a:pPr/>
              <a:t>9/26/13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0ECA0-D729-6348-B6DC-E437B75258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225E6-863C-E842-91F1-9A2414450A92}" type="datetimeFigureOut">
              <a:rPr lang="en-US" smtClean="0"/>
              <a:pPr/>
              <a:t>9/26/13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E0ECA0-D729-6348-B6DC-E437B752581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Excel_Sheet1.xlsx"/><Relationship Id="rId5"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Excel_Sheet2.xlsx"/><Relationship Id="rId5"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Money and the current depression</a:t>
            </a:r>
            <a:endParaRPr lang="en-US" dirty="0"/>
          </a:p>
        </p:txBody>
      </p:sp>
      <p:sp>
        <p:nvSpPr>
          <p:cNvPr id="3" name="Subtitle 2"/>
          <p:cNvSpPr>
            <a:spLocks noGrp="1"/>
          </p:cNvSpPr>
          <p:nvPr>
            <p:ph type="subTitle" idx="1"/>
          </p:nvPr>
        </p:nvSpPr>
        <p:spPr/>
        <p:txBody>
          <a:bodyPr/>
          <a:lstStyle/>
          <a:p>
            <a:r>
              <a:rPr lang="en-US" dirty="0" smtClean="0"/>
              <a:t>HSPM </a:t>
            </a:r>
            <a:r>
              <a:rPr lang="en-US" dirty="0" smtClean="0"/>
              <a:t>714 J50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and banking</a:t>
            </a:r>
            <a:endParaRPr lang="en-US" dirty="0"/>
          </a:p>
        </p:txBody>
      </p:sp>
      <p:sp>
        <p:nvSpPr>
          <p:cNvPr id="3" name="Content Placeholder 2"/>
          <p:cNvSpPr>
            <a:spLocks noGrp="1"/>
          </p:cNvSpPr>
          <p:nvPr>
            <p:ph idx="1"/>
          </p:nvPr>
        </p:nvSpPr>
        <p:spPr/>
        <p:txBody>
          <a:bodyPr/>
          <a:lstStyle/>
          <a:p>
            <a:r>
              <a:rPr lang="en-US" dirty="0"/>
              <a:t>The U.S. does have lending and </a:t>
            </a:r>
            <a:r>
              <a:rPr lang="en-US" dirty="0" smtClean="0"/>
              <a:t>borrowing</a:t>
            </a:r>
          </a:p>
          <a:p>
            <a:pPr lvl="1"/>
            <a:r>
              <a:rPr lang="en-US" dirty="0" smtClean="0"/>
              <a:t>which </a:t>
            </a:r>
            <a:r>
              <a:rPr lang="en-US" dirty="0"/>
              <a:t>can expand or contract the money stock.</a:t>
            </a:r>
          </a:p>
          <a:p>
            <a:r>
              <a:rPr lang="en-US" dirty="0"/>
              <a:t>Our committee in charge of money is the Federal Reserve </a:t>
            </a:r>
            <a:r>
              <a:rPr lang="en-US" dirty="0" smtClean="0"/>
              <a:t>System</a:t>
            </a:r>
          </a:p>
          <a:p>
            <a:pPr lvl="1"/>
            <a:r>
              <a:rPr lang="en-US" dirty="0" smtClean="0"/>
              <a:t>which can manipulate the financial system to affect how much money people and institutions are borrowing and lending, which affects how much is being spent in any period of time.</a:t>
            </a:r>
            <a:endParaRPr lang="en-US" dirty="0"/>
          </a:p>
          <a:p>
            <a:endParaRPr lang="en-US" dirty="0"/>
          </a:p>
        </p:txBody>
      </p:sp>
    </p:spTree>
    <p:extLst>
      <p:ext uri="{BB962C8B-B14F-4D97-AF65-F5344CB8AC3E}">
        <p14:creationId xmlns:p14="http://schemas.microsoft.com/office/powerpoint/2010/main" val="148496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supply and banks</a:t>
            </a:r>
            <a:endParaRPr lang="en-US" dirty="0"/>
          </a:p>
        </p:txBody>
      </p:sp>
      <p:sp>
        <p:nvSpPr>
          <p:cNvPr id="3" name="Content Placeholder 2"/>
          <p:cNvSpPr>
            <a:spLocks noGrp="1"/>
          </p:cNvSpPr>
          <p:nvPr>
            <p:ph idx="1"/>
          </p:nvPr>
        </p:nvSpPr>
        <p:spPr>
          <a:xfrm>
            <a:off x="457200" y="1417638"/>
            <a:ext cx="8229600" cy="5236727"/>
          </a:xfrm>
        </p:spPr>
        <p:txBody>
          <a:bodyPr>
            <a:normAutofit/>
          </a:bodyPr>
          <a:lstStyle/>
          <a:p>
            <a:r>
              <a:rPr lang="en-US" dirty="0" smtClean="0"/>
              <a:t>The amount of money in the U.S. is not determined by a central authority like the DC coop board.</a:t>
            </a:r>
          </a:p>
          <a:p>
            <a:r>
              <a:rPr lang="en-US" dirty="0" smtClean="0"/>
              <a:t>Banks determine the money supply through their individual decisions about how much to lend.</a:t>
            </a:r>
          </a:p>
          <a:p>
            <a:r>
              <a:rPr lang="en-US" dirty="0" smtClean="0"/>
              <a:t>Fractional reserve banking (lending from deposits) makes for a fragile system.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bank?</a:t>
            </a:r>
            <a:endParaRPr lang="en-US" dirty="0"/>
          </a:p>
        </p:txBody>
      </p:sp>
      <p:sp>
        <p:nvSpPr>
          <p:cNvPr id="3" name="Content Placeholder 2"/>
          <p:cNvSpPr>
            <a:spLocks noGrp="1"/>
          </p:cNvSpPr>
          <p:nvPr>
            <p:ph idx="1"/>
          </p:nvPr>
        </p:nvSpPr>
        <p:spPr/>
        <p:txBody>
          <a:bodyPr/>
          <a:lstStyle/>
          <a:p>
            <a:r>
              <a:rPr lang="en-US" dirty="0" smtClean="0"/>
              <a:t>Banks borrow short-term and lend long-term.</a:t>
            </a:r>
          </a:p>
          <a:p>
            <a:endParaRPr lang="en-US" dirty="0" smtClean="0"/>
          </a:p>
          <a:p>
            <a:r>
              <a:rPr lang="en-US" dirty="0" smtClean="0"/>
              <a:t>This makes banks inherently unstable.</a:t>
            </a:r>
          </a:p>
          <a:p>
            <a:pPr lvl="1"/>
            <a:r>
              <a:rPr lang="en-US" dirty="0" smtClean="0"/>
              <a:t>Short-term borrowing means that the bank promises to pay out funds to depositors on short notice.</a:t>
            </a:r>
          </a:p>
          <a:p>
            <a:pPr lvl="1"/>
            <a:r>
              <a:rPr lang="en-US" dirty="0" smtClean="0"/>
              <a:t>Long-term lending means that the bank lends money to people who do not promise to pay back the bank on short notice.</a:t>
            </a:r>
          </a:p>
          <a:p>
            <a:pPr lvl="1"/>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Fractional reserve banking</a:t>
            </a:r>
            <a:endParaRPr lang="en-US" dirty="0"/>
          </a:p>
        </p:txBody>
      </p:sp>
      <p:sp>
        <p:nvSpPr>
          <p:cNvPr id="3" name="Content Placeholder 2"/>
          <p:cNvSpPr>
            <a:spLocks noGrp="1"/>
          </p:cNvSpPr>
          <p:nvPr>
            <p:ph idx="1"/>
          </p:nvPr>
        </p:nvSpPr>
        <p:spPr/>
        <p:txBody>
          <a:bodyPr/>
          <a:lstStyle/>
          <a:p>
            <a:r>
              <a:rPr lang="en-US" dirty="0" smtClean="0"/>
              <a:t>The medieval goldsmith’s racket</a:t>
            </a:r>
          </a:p>
          <a:p>
            <a:pPr lvl="1"/>
            <a:r>
              <a:rPr lang="en-US" dirty="0" smtClean="0"/>
              <a:t>Holds gold for people</a:t>
            </a:r>
          </a:p>
          <a:p>
            <a:pPr lvl="1"/>
            <a:r>
              <a:rPr lang="en-US" dirty="0" smtClean="0"/>
              <a:t>Lends it out</a:t>
            </a:r>
          </a:p>
          <a:p>
            <a:r>
              <a:rPr lang="en-US" dirty="0" smtClean="0"/>
              <a:t>Reserves cover expected redemptions</a:t>
            </a:r>
          </a:p>
          <a:p>
            <a:endParaRPr lang="en-US" dirty="0"/>
          </a:p>
        </p:txBody>
      </p:sp>
    </p:spTree>
    <p:extLst>
      <p:ext uri="{BB962C8B-B14F-4D97-AF65-F5344CB8AC3E}">
        <p14:creationId xmlns:p14="http://schemas.microsoft.com/office/powerpoint/2010/main" val="1490471079"/>
      </p:ext>
    </p:extLst>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Fractional reserve banking</a:t>
            </a:r>
            <a:endParaRPr lang="en-US" dirty="0"/>
          </a:p>
        </p:txBody>
      </p:sp>
      <p:sp>
        <p:nvSpPr>
          <p:cNvPr id="3" name="Content Placeholder 2"/>
          <p:cNvSpPr>
            <a:spLocks noGrp="1"/>
          </p:cNvSpPr>
          <p:nvPr>
            <p:ph idx="1"/>
          </p:nvPr>
        </p:nvSpPr>
        <p:spPr/>
        <p:txBody>
          <a:bodyPr/>
          <a:lstStyle/>
          <a:p>
            <a:r>
              <a:rPr lang="en-US" dirty="0" smtClean="0"/>
              <a:t>Reserves to cover expected redemptions</a:t>
            </a:r>
          </a:p>
          <a:p>
            <a:pPr lvl="1"/>
            <a:r>
              <a:rPr lang="en-US" dirty="0" smtClean="0"/>
              <a:t>Normal times</a:t>
            </a:r>
          </a:p>
          <a:p>
            <a:pPr lvl="1"/>
            <a:r>
              <a:rPr lang="en-US" dirty="0" smtClean="0"/>
              <a:t>Extraordinary times (panics)</a:t>
            </a:r>
          </a:p>
          <a:p>
            <a:r>
              <a:rPr lang="en-US" dirty="0" smtClean="0"/>
              <a:t>Relying on self-regulation – unstable system</a:t>
            </a:r>
          </a:p>
          <a:p>
            <a:pPr lvl="1"/>
            <a:r>
              <a:rPr lang="en-US" dirty="0" smtClean="0"/>
              <a:t>It’s always tempting to lend more</a:t>
            </a:r>
          </a:p>
          <a:p>
            <a:pPr lvl="1"/>
            <a:r>
              <a:rPr lang="en-US" dirty="0" smtClean="0"/>
              <a:t>Where there is regulation, banks find ways to lend outside of the regulated area</a:t>
            </a:r>
          </a:p>
          <a:p>
            <a:endParaRPr lang="en-US" dirty="0" smtClean="0"/>
          </a:p>
          <a:p>
            <a:endParaRPr lang="en-US" dirty="0" smtClean="0"/>
          </a:p>
          <a:p>
            <a:endParaRPr lang="en-US" dirty="0"/>
          </a:p>
        </p:txBody>
      </p:sp>
    </p:spTree>
    <p:extLst>
      <p:ext uri="{BB962C8B-B14F-4D97-AF65-F5344CB8AC3E}">
        <p14:creationId xmlns:p14="http://schemas.microsoft.com/office/powerpoint/2010/main" val="3365261327"/>
      </p:ext>
    </p:extLst>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Banks’ inherent instability</a:t>
            </a:r>
            <a:endParaRPr lang="en-US" dirty="0"/>
          </a:p>
        </p:txBody>
      </p:sp>
      <p:sp>
        <p:nvSpPr>
          <p:cNvPr id="3" name="Content Placeholder 2"/>
          <p:cNvSpPr>
            <a:spLocks noGrp="1"/>
          </p:cNvSpPr>
          <p:nvPr>
            <p:ph idx="1"/>
          </p:nvPr>
        </p:nvSpPr>
        <p:spPr>
          <a:xfrm>
            <a:off x="457200" y="1600200"/>
            <a:ext cx="8229600" cy="4920673"/>
          </a:xfrm>
        </p:spPr>
        <p:txBody>
          <a:bodyPr>
            <a:normAutofit lnSpcReduction="10000"/>
          </a:bodyPr>
          <a:lstStyle/>
          <a:p>
            <a:r>
              <a:rPr lang="en-US" dirty="0" smtClean="0"/>
              <a:t>Why banks affect the trappings of stability</a:t>
            </a:r>
          </a:p>
          <a:p>
            <a:pPr lvl="1"/>
            <a:r>
              <a:rPr lang="en-US" dirty="0" smtClean="0"/>
              <a:t>Nobody’s being fooled.  Depositors know that the goldsmith is lending the gold.</a:t>
            </a:r>
          </a:p>
          <a:p>
            <a:pPr lvl="1"/>
            <a:r>
              <a:rPr lang="en-US" dirty="0" smtClean="0"/>
              <a:t>The goldsmith may offer the depositors free storage or interest payments in return for being allowed to lend out the gold.</a:t>
            </a:r>
          </a:p>
          <a:p>
            <a:pPr lvl="1"/>
            <a:r>
              <a:rPr lang="en-US" dirty="0" smtClean="0"/>
              <a:t>A rumor – such as that the bank’s creditors can’t pay their loans – can lead to a run on the bank.</a:t>
            </a:r>
          </a:p>
          <a:p>
            <a:pPr lvl="2"/>
            <a:r>
              <a:rPr lang="en-US" dirty="0" smtClean="0"/>
              <a:t>The rumor doesn’t have to be true.  </a:t>
            </a:r>
            <a:r>
              <a:rPr lang="en-US" dirty="0"/>
              <a:t>D</a:t>
            </a:r>
            <a:r>
              <a:rPr lang="en-US" dirty="0" smtClean="0"/>
              <a:t>epositors may know it to be false.  But a run can start if some depositors think that a run might start.</a:t>
            </a:r>
          </a:p>
          <a:p>
            <a:pPr lvl="1"/>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Panic = Bank runs leading to bank runs </a:t>
            </a:r>
            <a:endParaRPr lang="en-US" dirty="0"/>
          </a:p>
        </p:txBody>
      </p:sp>
      <p:sp>
        <p:nvSpPr>
          <p:cNvPr id="3" name="Content Placeholder 2"/>
          <p:cNvSpPr>
            <a:spLocks noGrp="1"/>
          </p:cNvSpPr>
          <p:nvPr>
            <p:ph idx="1"/>
          </p:nvPr>
        </p:nvSpPr>
        <p:spPr/>
        <p:txBody>
          <a:bodyPr/>
          <a:lstStyle/>
          <a:p>
            <a:r>
              <a:rPr lang="en-US" dirty="0" smtClean="0"/>
              <a:t>In the U.S.</a:t>
            </a:r>
          </a:p>
          <a:p>
            <a:pPr lvl="1"/>
            <a:r>
              <a:rPr lang="en-US" dirty="0" smtClean="0"/>
              <a:t>1819</a:t>
            </a:r>
          </a:p>
          <a:p>
            <a:pPr lvl="1"/>
            <a:r>
              <a:rPr lang="en-US" dirty="0" smtClean="0"/>
              <a:t>1837</a:t>
            </a:r>
          </a:p>
          <a:p>
            <a:pPr lvl="1"/>
            <a:r>
              <a:rPr lang="en-US" dirty="0" smtClean="0"/>
              <a:t>1857</a:t>
            </a:r>
          </a:p>
          <a:p>
            <a:pPr lvl="1"/>
            <a:r>
              <a:rPr lang="en-US" dirty="0" smtClean="0"/>
              <a:t>1873</a:t>
            </a:r>
          </a:p>
          <a:p>
            <a:pPr lvl="1"/>
            <a:r>
              <a:rPr lang="en-US" dirty="0" smtClean="0"/>
              <a:t>1893</a:t>
            </a:r>
          </a:p>
          <a:p>
            <a:pPr lvl="1"/>
            <a:r>
              <a:rPr lang="en-US" dirty="0" smtClean="0"/>
              <a:t>1907</a:t>
            </a:r>
          </a:p>
          <a:p>
            <a:pPr lvl="1"/>
            <a:r>
              <a:rPr lang="en-US" dirty="0" smtClean="0"/>
              <a:t>1930</a:t>
            </a:r>
          </a:p>
          <a:p>
            <a:pPr lvl="1"/>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Panics =&gt; Money disappears =&gt; Depressions</a:t>
            </a:r>
            <a:endParaRPr lang="en-US" dirty="0"/>
          </a:p>
        </p:txBody>
      </p:sp>
      <p:sp>
        <p:nvSpPr>
          <p:cNvPr id="3" name="Content Placeholder 2"/>
          <p:cNvSpPr>
            <a:spLocks noGrp="1"/>
          </p:cNvSpPr>
          <p:nvPr>
            <p:ph idx="1"/>
          </p:nvPr>
        </p:nvSpPr>
        <p:spPr/>
        <p:txBody>
          <a:bodyPr/>
          <a:lstStyle/>
          <a:p>
            <a:r>
              <a:rPr lang="en-US" dirty="0" smtClean="0"/>
              <a:t>In the U.S.</a:t>
            </a:r>
          </a:p>
          <a:p>
            <a:pPr lvl="1"/>
            <a:r>
              <a:rPr lang="en-US" dirty="0" smtClean="0"/>
              <a:t>1819 – 2 years</a:t>
            </a:r>
          </a:p>
          <a:p>
            <a:pPr lvl="1"/>
            <a:r>
              <a:rPr lang="en-US" dirty="0" smtClean="0"/>
              <a:t>1837 – 6 years</a:t>
            </a:r>
          </a:p>
          <a:p>
            <a:pPr lvl="1"/>
            <a:r>
              <a:rPr lang="en-US" dirty="0" smtClean="0"/>
              <a:t>1857 – 2 years</a:t>
            </a:r>
          </a:p>
          <a:p>
            <a:pPr lvl="1"/>
            <a:r>
              <a:rPr lang="en-US" dirty="0" smtClean="0"/>
              <a:t>1873 – 5 years</a:t>
            </a:r>
          </a:p>
          <a:p>
            <a:pPr lvl="1"/>
            <a:r>
              <a:rPr lang="en-US" dirty="0" smtClean="0"/>
              <a:t>1893 – 4 years</a:t>
            </a:r>
          </a:p>
          <a:p>
            <a:pPr lvl="1"/>
            <a:r>
              <a:rPr lang="en-US" dirty="0" smtClean="0"/>
              <a:t>1907 – 4 years</a:t>
            </a:r>
          </a:p>
          <a:p>
            <a:pPr lvl="1"/>
            <a:r>
              <a:rPr lang="en-US" dirty="0" smtClean="0"/>
              <a:t>1930 – 10 years</a:t>
            </a:r>
          </a:p>
          <a:p>
            <a:pPr lvl="1"/>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Private credit expansion can create a house of cards</a:t>
            </a:r>
            <a:endParaRPr lang="en-US" sz="2400"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2815388" y="1630107"/>
            <a:ext cx="5109411" cy="523239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 can identify immediate causes</a:t>
            </a:r>
            <a:endParaRPr lang="en-US" dirty="0"/>
          </a:p>
        </p:txBody>
      </p:sp>
      <p:sp>
        <p:nvSpPr>
          <p:cNvPr id="3" name="Content Placeholder 2"/>
          <p:cNvSpPr>
            <a:spLocks noGrp="1"/>
          </p:cNvSpPr>
          <p:nvPr>
            <p:ph idx="1"/>
          </p:nvPr>
        </p:nvSpPr>
        <p:spPr/>
        <p:txBody>
          <a:bodyPr>
            <a:normAutofit lnSpcReduction="10000"/>
          </a:bodyPr>
          <a:lstStyle/>
          <a:p>
            <a:pPr lvl="1"/>
            <a:r>
              <a:rPr lang="en-US" dirty="0" smtClean="0"/>
              <a:t>1819 – cotton prices fell</a:t>
            </a:r>
          </a:p>
          <a:p>
            <a:pPr lvl="1"/>
            <a:r>
              <a:rPr lang="en-US" dirty="0" smtClean="0"/>
              <a:t>1837 – wheat crop failed</a:t>
            </a:r>
          </a:p>
          <a:p>
            <a:pPr lvl="1"/>
            <a:r>
              <a:rPr lang="en-US" dirty="0" smtClean="0"/>
              <a:t>1857 – railroads overbuilt</a:t>
            </a:r>
          </a:p>
          <a:p>
            <a:pPr lvl="1"/>
            <a:r>
              <a:rPr lang="en-US" dirty="0" smtClean="0"/>
              <a:t>1873 – railroads overbuilt</a:t>
            </a:r>
          </a:p>
          <a:p>
            <a:pPr lvl="1"/>
            <a:r>
              <a:rPr lang="en-US" dirty="0" smtClean="0"/>
              <a:t>1893 – stock market collapsed</a:t>
            </a:r>
          </a:p>
          <a:p>
            <a:pPr lvl="1"/>
            <a:r>
              <a:rPr lang="en-US" dirty="0" smtClean="0"/>
              <a:t>1907 – stock speculation failed</a:t>
            </a:r>
          </a:p>
          <a:p>
            <a:pPr lvl="1"/>
            <a:r>
              <a:rPr lang="en-US" dirty="0" smtClean="0"/>
              <a:t>1930 – stock market collapsed late 1929</a:t>
            </a:r>
          </a:p>
          <a:p>
            <a:r>
              <a:rPr lang="en-US" dirty="0" smtClean="0"/>
              <a:t>But it’s like looking for causes for the collapse of a house of cards.</a:t>
            </a:r>
          </a:p>
          <a:p>
            <a:pPr lvl="1"/>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a depression can happen</a:t>
            </a:r>
            <a:endParaRPr lang="en-US" dirty="0"/>
          </a:p>
        </p:txBody>
      </p:sp>
      <p:sp>
        <p:nvSpPr>
          <p:cNvPr id="3" name="Content Placeholder 2"/>
          <p:cNvSpPr>
            <a:spLocks noGrp="1"/>
          </p:cNvSpPr>
          <p:nvPr>
            <p:ph idx="1"/>
          </p:nvPr>
        </p:nvSpPr>
        <p:spPr>
          <a:xfrm>
            <a:off x="457200" y="1417638"/>
            <a:ext cx="8229600" cy="5236727"/>
          </a:xfrm>
        </p:spPr>
        <p:txBody>
          <a:bodyPr>
            <a:normAutofit/>
          </a:bodyPr>
          <a:lstStyle/>
          <a:p>
            <a:r>
              <a:rPr lang="en-US" dirty="0" smtClean="0"/>
              <a:t>If people take money out of circulation, a depression can happen</a:t>
            </a:r>
          </a:p>
          <a:p>
            <a:pPr lvl="1"/>
            <a:r>
              <a:rPr lang="en-US" dirty="0" smtClean="0"/>
              <a:t>Demand does not keep up with Supply</a:t>
            </a:r>
          </a:p>
          <a:p>
            <a:pPr lvl="2"/>
            <a:r>
              <a:rPr lang="en-US" dirty="0" smtClean="0"/>
              <a:t>These are total “aggregate” demand and supply</a:t>
            </a:r>
          </a:p>
          <a:p>
            <a:r>
              <a:rPr lang="en-US" dirty="0" smtClean="0"/>
              <a:t>Not a technological failure</a:t>
            </a:r>
          </a:p>
          <a:p>
            <a:pPr lvl="1"/>
            <a:r>
              <a:rPr lang="en-US" dirty="0" smtClean="0"/>
              <a:t>Not solvable by retraining the unemployed</a:t>
            </a:r>
          </a:p>
          <a:p>
            <a:r>
              <a:rPr lang="en-US" dirty="0" smtClean="0"/>
              <a:t>Not </a:t>
            </a:r>
            <a:r>
              <a:rPr lang="en-US" dirty="0"/>
              <a:t>a moral </a:t>
            </a:r>
            <a:r>
              <a:rPr lang="en-US" dirty="0" smtClean="0"/>
              <a:t>failure</a:t>
            </a:r>
          </a:p>
          <a:p>
            <a:pPr lvl="1"/>
            <a:r>
              <a:rPr lang="en-US" dirty="0" smtClean="0"/>
              <a:t>Not solvable by punishing the unemployed</a:t>
            </a:r>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a:t>
            </a:r>
            <a:r>
              <a:rPr lang="en-US" baseline="30000" dirty="0" smtClean="0"/>
              <a:t>th</a:t>
            </a:r>
            <a:r>
              <a:rPr lang="en-US" dirty="0" smtClean="0"/>
              <a:t> century banking regulation – public and private</a:t>
            </a:r>
            <a:endParaRPr lang="en-US" dirty="0"/>
          </a:p>
        </p:txBody>
      </p:sp>
      <p:sp>
        <p:nvSpPr>
          <p:cNvPr id="3" name="Content Placeholder 2"/>
          <p:cNvSpPr>
            <a:spLocks noGrp="1"/>
          </p:cNvSpPr>
          <p:nvPr>
            <p:ph idx="1"/>
          </p:nvPr>
        </p:nvSpPr>
        <p:spPr/>
        <p:txBody>
          <a:bodyPr/>
          <a:lstStyle/>
          <a:p>
            <a:r>
              <a:rPr lang="en-US" dirty="0" smtClean="0"/>
              <a:t>“National banks” 1864</a:t>
            </a:r>
          </a:p>
          <a:p>
            <a:pPr lvl="1"/>
            <a:r>
              <a:rPr lang="en-US" dirty="0" smtClean="0"/>
              <a:t>Open books to the U.S. Treasury</a:t>
            </a:r>
          </a:p>
          <a:p>
            <a:r>
              <a:rPr lang="en-US" dirty="0" smtClean="0"/>
              <a:t>Local “clearinghouses”</a:t>
            </a:r>
          </a:p>
          <a:p>
            <a:pPr lvl="1"/>
            <a:r>
              <a:rPr lang="en-US" dirty="0" smtClean="0"/>
              <a:t>Banks formed pools, agreed to pay off each others’ depositors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“Banks” and banks</a:t>
            </a:r>
            <a:endParaRPr lang="en-US" dirty="0"/>
          </a:p>
        </p:txBody>
      </p:sp>
      <p:sp>
        <p:nvSpPr>
          <p:cNvPr id="3" name="Content Placeholder 2"/>
          <p:cNvSpPr>
            <a:spLocks noGrp="1"/>
          </p:cNvSpPr>
          <p:nvPr>
            <p:ph idx="1"/>
          </p:nvPr>
        </p:nvSpPr>
        <p:spPr/>
        <p:txBody>
          <a:bodyPr/>
          <a:lstStyle/>
          <a:p>
            <a:r>
              <a:rPr lang="en-US" dirty="0" smtClean="0"/>
              <a:t>Or, banks and shadow banks</a:t>
            </a:r>
          </a:p>
          <a:p>
            <a:pPr lvl="1"/>
            <a:r>
              <a:rPr lang="en-US" dirty="0" smtClean="0"/>
              <a:t>A shadow bank is something that acts like a bank but is not called a bank and is not subject to regulation</a:t>
            </a:r>
            <a:endParaRPr lang="en-US" dirty="0"/>
          </a:p>
          <a:p>
            <a:pPr lvl="1"/>
            <a:endParaRPr lang="en-US" dirty="0" smtClean="0"/>
          </a:p>
          <a:p>
            <a:r>
              <a:rPr lang="en-US" dirty="0" smtClean="0"/>
              <a:t>Evading bank regulation – building bigger but flimsier houses of cards – a recurring theme in banking history</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Runs / Panics</a:t>
            </a:r>
            <a:endParaRPr lang="en-US" dirty="0"/>
          </a:p>
        </p:txBody>
      </p:sp>
      <p:sp>
        <p:nvSpPr>
          <p:cNvPr id="3" name="Content Placeholder 2"/>
          <p:cNvSpPr>
            <a:spLocks noGrp="1"/>
          </p:cNvSpPr>
          <p:nvPr>
            <p:ph idx="1"/>
          </p:nvPr>
        </p:nvSpPr>
        <p:spPr/>
        <p:txBody>
          <a:bodyPr/>
          <a:lstStyle/>
          <a:p>
            <a:r>
              <a:rPr lang="en-US" dirty="0" smtClean="0"/>
              <a:t>Worried depositors demand their money</a:t>
            </a:r>
          </a:p>
          <a:p>
            <a:r>
              <a:rPr lang="en-US" dirty="0" smtClean="0"/>
              <a:t>Banks stop lending, call in loans</a:t>
            </a:r>
          </a:p>
          <a:p>
            <a:r>
              <a:rPr lang="en-US" dirty="0" smtClean="0"/>
              <a:t>Businesses can’t get loans, go broke</a:t>
            </a:r>
          </a:p>
          <a:p>
            <a:r>
              <a:rPr lang="en-US" dirty="0" smtClean="0"/>
              <a:t>Their suppliers lose business, can’t pay off their loans either</a:t>
            </a:r>
          </a:p>
          <a:p>
            <a:r>
              <a:rPr lang="en-US" dirty="0" smtClean="0"/>
              <a:t>Banks have more bad loans, more depositors panic</a:t>
            </a:r>
          </a:p>
          <a:p>
            <a:r>
              <a:rPr lang="en-US" dirty="0" smtClean="0"/>
              <a:t>Money disappears</a:t>
            </a:r>
            <a:endParaRPr lang="en-US" dirty="0"/>
          </a:p>
        </p:txBody>
      </p:sp>
    </p:spTree>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Panic of 1907</a:t>
            </a:r>
            <a:endParaRPr lang="en-US" dirty="0"/>
          </a:p>
        </p:txBody>
      </p:sp>
      <p:sp>
        <p:nvSpPr>
          <p:cNvPr id="3" name="Content Placeholder 2"/>
          <p:cNvSpPr>
            <a:spLocks noGrp="1"/>
          </p:cNvSpPr>
          <p:nvPr>
            <p:ph idx="1"/>
          </p:nvPr>
        </p:nvSpPr>
        <p:spPr>
          <a:xfrm>
            <a:off x="457200" y="1600200"/>
            <a:ext cx="8229600" cy="4957618"/>
          </a:xfrm>
        </p:spPr>
        <p:txBody>
          <a:bodyPr/>
          <a:lstStyle/>
          <a:p>
            <a:r>
              <a:rPr lang="en-US" dirty="0" smtClean="0"/>
              <a:t>“Trusts” – shadow banks in New York City – took deposits from rich individuals</a:t>
            </a:r>
          </a:p>
          <a:p>
            <a:pPr lvl="1"/>
            <a:r>
              <a:rPr lang="en-US" dirty="0" smtClean="0"/>
              <a:t>Started in the 1880’s</a:t>
            </a:r>
          </a:p>
          <a:p>
            <a:r>
              <a:rPr lang="en-US" dirty="0" smtClean="0"/>
              <a:t>Low-risk investments at first, but, after 1900, got more into real estate and the stock market</a:t>
            </a:r>
          </a:p>
          <a:p>
            <a:pPr lvl="1"/>
            <a:r>
              <a:rPr lang="en-US" dirty="0" smtClean="0"/>
              <a:t>National banks weren’t allowed there</a:t>
            </a:r>
          </a:p>
          <a:p>
            <a:r>
              <a:rPr lang="en-US" dirty="0" smtClean="0"/>
              <a:t>Didn’t join the New York Clearinghouse</a:t>
            </a:r>
          </a:p>
          <a:p>
            <a:pPr lvl="1"/>
            <a:r>
              <a:rPr lang="en-US" dirty="0" smtClean="0"/>
              <a:t>That the national banks were in </a:t>
            </a:r>
          </a:p>
          <a:p>
            <a:pPr lvl="1"/>
            <a:r>
              <a:rPr lang="en-US" dirty="0" smtClean="0"/>
              <a:t>Members had to meet reserve requirements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“Trusts” could pay higher returns than national banks</a:t>
            </a:r>
            <a:endParaRPr lang="en-US" dirty="0"/>
          </a:p>
        </p:txBody>
      </p:sp>
      <p:sp>
        <p:nvSpPr>
          <p:cNvPr id="3" name="Content Placeholder 2"/>
          <p:cNvSpPr>
            <a:spLocks noGrp="1"/>
          </p:cNvSpPr>
          <p:nvPr>
            <p:ph idx="1"/>
          </p:nvPr>
        </p:nvSpPr>
        <p:spPr/>
        <p:txBody>
          <a:bodyPr/>
          <a:lstStyle/>
          <a:p>
            <a:r>
              <a:rPr lang="en-US" dirty="0" smtClean="0"/>
              <a:t>No reserve requirements</a:t>
            </a:r>
          </a:p>
          <a:p>
            <a:r>
              <a:rPr lang="en-US" dirty="0" smtClean="0"/>
              <a:t>Could invest in ways the U.S. Treasury wouldn’t allow</a:t>
            </a:r>
          </a:p>
          <a:p>
            <a:endParaRPr lang="en-US" dirty="0" smtClean="0"/>
          </a:p>
          <a:p>
            <a:r>
              <a:rPr lang="en-US" dirty="0" smtClean="0"/>
              <a:t>By 1907, these shadow banks were as big as the national banks, in total assets</a:t>
            </a:r>
          </a:p>
          <a:p>
            <a:endParaRPr lang="en-US"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90655" cy="1143000"/>
          </a:xfrm>
        </p:spPr>
        <p:txBody>
          <a:bodyPr/>
          <a:lstStyle/>
          <a:p>
            <a:r>
              <a:rPr lang="en-US" dirty="0" smtClean="0"/>
              <a:t>The Panic</a:t>
            </a:r>
            <a:endParaRPr lang="en-US" dirty="0"/>
          </a:p>
        </p:txBody>
      </p:sp>
      <p:sp>
        <p:nvSpPr>
          <p:cNvPr id="3" name="Content Placeholder 2"/>
          <p:cNvSpPr>
            <a:spLocks noGrp="1"/>
          </p:cNvSpPr>
          <p:nvPr>
            <p:ph idx="1"/>
          </p:nvPr>
        </p:nvSpPr>
        <p:spPr>
          <a:xfrm>
            <a:off x="457200" y="1302328"/>
            <a:ext cx="4114800" cy="4823836"/>
          </a:xfrm>
        </p:spPr>
        <p:txBody>
          <a:bodyPr>
            <a:normAutofit fontScale="85000" lnSpcReduction="10000"/>
          </a:bodyPr>
          <a:lstStyle/>
          <a:p>
            <a:r>
              <a:rPr lang="en-US" dirty="0" smtClean="0"/>
              <a:t>One trust company tried to corner the copper market and failed, taking a big loss</a:t>
            </a:r>
          </a:p>
          <a:p>
            <a:r>
              <a:rPr lang="en-US" dirty="0" smtClean="0"/>
              <a:t>One national bank learned of this and announced that it would not accept checks drawn on that trust company</a:t>
            </a:r>
          </a:p>
          <a:p>
            <a:r>
              <a:rPr lang="en-US" dirty="0" smtClean="0"/>
              <a:t>Depositors ran to the trust company to get their money out</a:t>
            </a:r>
            <a:endParaRPr lang="en-US" dirty="0"/>
          </a:p>
        </p:txBody>
      </p:sp>
      <p:pic>
        <p:nvPicPr>
          <p:cNvPr id="2050" name="Picture 2"/>
          <p:cNvPicPr>
            <a:picLocks noChangeAspect="1" noChangeArrowheads="1"/>
          </p:cNvPicPr>
          <p:nvPr/>
        </p:nvPicPr>
        <p:blipFill>
          <a:blip r:embed="rId2"/>
          <a:srcRect/>
          <a:stretch>
            <a:fillRect/>
          </a:stretch>
        </p:blipFill>
        <p:spPr bwMode="auto">
          <a:xfrm>
            <a:off x="4572000" y="867064"/>
            <a:ext cx="4352925" cy="5715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90655" cy="1143000"/>
          </a:xfrm>
        </p:spPr>
        <p:txBody>
          <a:bodyPr/>
          <a:lstStyle/>
          <a:p>
            <a:r>
              <a:rPr lang="en-US" dirty="0" smtClean="0"/>
              <a:t>The Panic</a:t>
            </a:r>
            <a:endParaRPr lang="en-US" dirty="0"/>
          </a:p>
        </p:txBody>
      </p:sp>
      <p:sp>
        <p:nvSpPr>
          <p:cNvPr id="3" name="Content Placeholder 2"/>
          <p:cNvSpPr>
            <a:spLocks noGrp="1"/>
          </p:cNvSpPr>
          <p:nvPr>
            <p:ph idx="1"/>
          </p:nvPr>
        </p:nvSpPr>
        <p:spPr>
          <a:xfrm>
            <a:off x="457200" y="1302328"/>
            <a:ext cx="4114800" cy="5279736"/>
          </a:xfrm>
        </p:spPr>
        <p:txBody>
          <a:bodyPr>
            <a:normAutofit lnSpcReduction="10000"/>
          </a:bodyPr>
          <a:lstStyle/>
          <a:p>
            <a:r>
              <a:rPr lang="en-US" dirty="0" smtClean="0"/>
              <a:t>The New York Clearinghouse refused to help</a:t>
            </a:r>
          </a:p>
          <a:p>
            <a:r>
              <a:rPr lang="en-US" dirty="0" smtClean="0"/>
              <a:t>In two days, runs closed 12 trust companies</a:t>
            </a:r>
          </a:p>
          <a:p>
            <a:r>
              <a:rPr lang="en-US" dirty="0" smtClean="0"/>
              <a:t>Stock market collapsed</a:t>
            </a:r>
          </a:p>
          <a:p>
            <a:pPr lvl="1"/>
            <a:r>
              <a:rPr lang="en-US" dirty="0" smtClean="0"/>
              <a:t>Banks wouldn’t lend</a:t>
            </a:r>
          </a:p>
          <a:p>
            <a:pPr lvl="1"/>
            <a:r>
              <a:rPr lang="en-US" dirty="0" smtClean="0"/>
              <a:t>People needed money</a:t>
            </a:r>
          </a:p>
        </p:txBody>
      </p:sp>
      <p:pic>
        <p:nvPicPr>
          <p:cNvPr id="2050" name="Picture 2"/>
          <p:cNvPicPr>
            <a:picLocks noChangeAspect="1" noChangeArrowheads="1"/>
          </p:cNvPicPr>
          <p:nvPr/>
        </p:nvPicPr>
        <p:blipFill>
          <a:blip r:embed="rId2"/>
          <a:srcRect/>
          <a:stretch>
            <a:fillRect/>
          </a:stretch>
        </p:blipFill>
        <p:spPr bwMode="auto">
          <a:xfrm>
            <a:off x="4572000" y="867064"/>
            <a:ext cx="4352925" cy="5715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 guys rescue</a:t>
            </a:r>
            <a:endParaRPr lang="en-US" dirty="0"/>
          </a:p>
        </p:txBody>
      </p:sp>
      <p:sp>
        <p:nvSpPr>
          <p:cNvPr id="3" name="Content Placeholder 2"/>
          <p:cNvSpPr>
            <a:spLocks noGrp="1"/>
          </p:cNvSpPr>
          <p:nvPr>
            <p:ph idx="1"/>
          </p:nvPr>
        </p:nvSpPr>
        <p:spPr>
          <a:xfrm>
            <a:off x="457200" y="1600200"/>
            <a:ext cx="8229600" cy="5059218"/>
          </a:xfrm>
        </p:spPr>
        <p:txBody>
          <a:bodyPr/>
          <a:lstStyle/>
          <a:p>
            <a:r>
              <a:rPr lang="en-US" dirty="0" smtClean="0"/>
              <a:t>J. P. Morgan promised is own money and organized the banks to stop the panic in a few days.  </a:t>
            </a:r>
          </a:p>
          <a:p>
            <a:r>
              <a:rPr lang="en-US" dirty="0" smtClean="0"/>
              <a:t>There were some aftershocks, but more bankers pitched in and the banks stabilized.</a:t>
            </a:r>
          </a:p>
          <a:p>
            <a:r>
              <a:rPr lang="en-US" dirty="0" smtClean="0"/>
              <a:t>But, banks had called in loans, and got careful about new lending =&gt; </a:t>
            </a:r>
          </a:p>
          <a:p>
            <a:pPr lvl="1"/>
            <a:r>
              <a:rPr lang="en-US" dirty="0" smtClean="0"/>
              <a:t>many bankruptcies,</a:t>
            </a:r>
          </a:p>
          <a:p>
            <a:pPr lvl="1"/>
            <a:r>
              <a:rPr lang="en-US" dirty="0" smtClean="0"/>
              <a:t>Industrial production fell, unemployment rose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with a gold standard …</a:t>
            </a:r>
            <a:endParaRPr lang="en-US" dirty="0"/>
          </a:p>
        </p:txBody>
      </p:sp>
      <p:sp>
        <p:nvSpPr>
          <p:cNvPr id="3" name="Content Placeholder 2"/>
          <p:cNvSpPr>
            <a:spLocks noGrp="1"/>
          </p:cNvSpPr>
          <p:nvPr>
            <p:ph idx="1"/>
          </p:nvPr>
        </p:nvSpPr>
        <p:spPr/>
        <p:txBody>
          <a:bodyPr/>
          <a:lstStyle/>
          <a:p>
            <a:r>
              <a:rPr lang="en-US" dirty="0" smtClean="0"/>
              <a:t>… there can still be</a:t>
            </a:r>
          </a:p>
          <a:p>
            <a:r>
              <a:rPr lang="en-US" dirty="0" smtClean="0"/>
              <a:t>Inflation </a:t>
            </a:r>
          </a:p>
          <a:p>
            <a:r>
              <a:rPr lang="en-US" dirty="0" smtClean="0"/>
              <a:t>Depression</a:t>
            </a:r>
          </a:p>
          <a:p>
            <a:r>
              <a:rPr lang="en-US" dirty="0" smtClean="0"/>
              <a:t>… because fractional reserve banking makes the money stock flexible and responsive to the expectations of people with money</a:t>
            </a:r>
            <a:endParaRPr lang="en-US" dirty="0"/>
          </a:p>
        </p:txBody>
      </p:sp>
    </p:spTree>
    <p:extLst>
      <p:ext uri="{BB962C8B-B14F-4D97-AF65-F5344CB8AC3E}">
        <p14:creationId xmlns:p14="http://schemas.microsoft.com/office/powerpoint/2010/main" val="3198186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 fractional reserve banking?</a:t>
            </a:r>
            <a:endParaRPr lang="en-US" dirty="0"/>
          </a:p>
        </p:txBody>
      </p:sp>
      <p:sp>
        <p:nvSpPr>
          <p:cNvPr id="3" name="Content Placeholder 2"/>
          <p:cNvSpPr>
            <a:spLocks noGrp="1"/>
          </p:cNvSpPr>
          <p:nvPr>
            <p:ph idx="1"/>
          </p:nvPr>
        </p:nvSpPr>
        <p:spPr/>
        <p:txBody>
          <a:bodyPr/>
          <a:lstStyle/>
          <a:p>
            <a:r>
              <a:rPr lang="en-US" dirty="0" smtClean="0"/>
              <a:t>“If banks are outlawed, only outlaws will have banks.”</a:t>
            </a:r>
          </a:p>
          <a:p>
            <a:pPr lvl="1"/>
            <a:r>
              <a:rPr lang="en-US" dirty="0" err="1" smtClean="0"/>
              <a:t>Krugman</a:t>
            </a:r>
            <a:endParaRPr lang="en-US" dirty="0"/>
          </a:p>
        </p:txBody>
      </p:sp>
    </p:spTree>
    <p:extLst>
      <p:ext uri="{BB962C8B-B14F-4D97-AF65-F5344CB8AC3E}">
        <p14:creationId xmlns:p14="http://schemas.microsoft.com/office/powerpoint/2010/main" val="3650403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relieve a depression</a:t>
            </a:r>
            <a:endParaRPr lang="en-US" dirty="0"/>
          </a:p>
        </p:txBody>
      </p:sp>
      <p:sp>
        <p:nvSpPr>
          <p:cNvPr id="3" name="Content Placeholder 2"/>
          <p:cNvSpPr>
            <a:spLocks noGrp="1"/>
          </p:cNvSpPr>
          <p:nvPr>
            <p:ph idx="1"/>
          </p:nvPr>
        </p:nvSpPr>
        <p:spPr>
          <a:xfrm>
            <a:off x="457200" y="1417638"/>
            <a:ext cx="8229600" cy="5236727"/>
          </a:xfrm>
        </p:spPr>
        <p:txBody>
          <a:bodyPr>
            <a:normAutofit/>
          </a:bodyPr>
          <a:lstStyle/>
          <a:p>
            <a:r>
              <a:rPr lang="en-US" dirty="0" smtClean="0"/>
              <a:t>The government can relieve a depression by seeing to it that people spend more money</a:t>
            </a:r>
          </a:p>
          <a:p>
            <a:r>
              <a:rPr lang="en-US" dirty="0" smtClean="0"/>
              <a:t>One way to do that is to give out money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 a house of cards</a:t>
            </a:r>
            <a:endParaRPr lang="en-US" dirty="0"/>
          </a:p>
        </p:txBody>
      </p:sp>
      <p:sp>
        <p:nvSpPr>
          <p:cNvPr id="3" name="Content Placeholder 2"/>
          <p:cNvSpPr>
            <a:spLocks noGrp="1"/>
          </p:cNvSpPr>
          <p:nvPr>
            <p:ph idx="1"/>
          </p:nvPr>
        </p:nvSpPr>
        <p:spPr/>
        <p:txBody>
          <a:bodyPr/>
          <a:lstStyle/>
          <a:p>
            <a:r>
              <a:rPr lang="en-US" dirty="0" smtClean="0"/>
              <a:t>You can look for specific causes of specific crashes</a:t>
            </a:r>
          </a:p>
          <a:p>
            <a:r>
              <a:rPr lang="en-US" dirty="0" smtClean="0"/>
              <a:t>But the big idea is that you have something that can crash at any time</a:t>
            </a:r>
            <a:endParaRPr lang="en-US" dirty="0"/>
          </a:p>
        </p:txBody>
      </p:sp>
    </p:spTree>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Federal Reserve, 1913</a:t>
            </a:r>
            <a:endParaRPr lang="en-US" dirty="0"/>
          </a:p>
        </p:txBody>
      </p:sp>
      <p:sp>
        <p:nvSpPr>
          <p:cNvPr id="3" name="Content Placeholder 2"/>
          <p:cNvSpPr>
            <a:spLocks noGrp="1"/>
          </p:cNvSpPr>
          <p:nvPr>
            <p:ph idx="1"/>
          </p:nvPr>
        </p:nvSpPr>
        <p:spPr/>
        <p:txBody>
          <a:bodyPr>
            <a:normAutofit/>
          </a:bodyPr>
          <a:lstStyle/>
          <a:p>
            <a:r>
              <a:rPr lang="en-US" dirty="0" smtClean="0"/>
              <a:t>Monetary policy</a:t>
            </a:r>
          </a:p>
          <a:p>
            <a:pPr lvl="1"/>
            <a:r>
              <a:rPr lang="en-US" dirty="0" smtClean="0"/>
              <a:t>Reserve requirements</a:t>
            </a:r>
          </a:p>
          <a:p>
            <a:pPr lvl="2"/>
            <a:r>
              <a:rPr lang="en-US" dirty="0" smtClean="0"/>
              <a:t>Banks’ reserves are accounts at </a:t>
            </a:r>
            <a:r>
              <a:rPr lang="en-US" dirty="0"/>
              <a:t>a</a:t>
            </a:r>
            <a:r>
              <a:rPr lang="en-US" dirty="0" smtClean="0"/>
              <a:t> regional Federal Reserve bank</a:t>
            </a:r>
          </a:p>
          <a:p>
            <a:pPr lvl="3"/>
            <a:r>
              <a:rPr lang="en-US" dirty="0" smtClean="0"/>
              <a:t>Rather than gold or currency in a vault</a:t>
            </a:r>
          </a:p>
          <a:p>
            <a:pPr lvl="1"/>
            <a:r>
              <a:rPr lang="en-US" dirty="0" smtClean="0"/>
              <a:t>Overnight loans of reserves to banks at an interest rate that the Fed sets</a:t>
            </a:r>
          </a:p>
          <a:p>
            <a:pPr lvl="1"/>
            <a:r>
              <a:rPr lang="en-US" dirty="0" smtClean="0"/>
              <a:t>The Fed buys and sells government bonds </a:t>
            </a:r>
          </a:p>
          <a:p>
            <a:pPr lvl="2"/>
            <a:r>
              <a:rPr lang="en-US" dirty="0" smtClean="0"/>
              <a:t>from and to the largest banks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Federal Reserve</a:t>
            </a:r>
            <a:endParaRPr lang="en-US" dirty="0"/>
          </a:p>
        </p:txBody>
      </p:sp>
      <p:sp>
        <p:nvSpPr>
          <p:cNvPr id="3" name="Content Placeholder 2"/>
          <p:cNvSpPr>
            <a:spLocks noGrp="1"/>
          </p:cNvSpPr>
          <p:nvPr>
            <p:ph idx="1"/>
          </p:nvPr>
        </p:nvSpPr>
        <p:spPr>
          <a:xfrm>
            <a:off x="457199" y="1600200"/>
            <a:ext cx="8095673" cy="4525963"/>
          </a:xfrm>
        </p:spPr>
        <p:txBody>
          <a:bodyPr>
            <a:normAutofit/>
          </a:bodyPr>
          <a:lstStyle/>
          <a:p>
            <a:r>
              <a:rPr lang="en-US" dirty="0" smtClean="0"/>
              <a:t>“Prints money” </a:t>
            </a:r>
          </a:p>
          <a:p>
            <a:pPr lvl="1"/>
            <a:r>
              <a:rPr lang="en-US" dirty="0" smtClean="0"/>
              <a:t>by lending reserves </a:t>
            </a:r>
          </a:p>
          <a:p>
            <a:pPr lvl="2"/>
            <a:r>
              <a:rPr lang="en-US" dirty="0" smtClean="0"/>
              <a:t>and </a:t>
            </a:r>
          </a:p>
          <a:p>
            <a:pPr lvl="1"/>
            <a:r>
              <a:rPr lang="en-US" dirty="0" smtClean="0"/>
              <a:t>buying government bonds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30780" y="274638"/>
            <a:ext cx="8684619" cy="6315076"/>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supply”</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228600" y="273050"/>
            <a:ext cx="8686800" cy="6316663"/>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1920’s</a:t>
            </a:r>
            <a:br>
              <a:rPr lang="en-US" dirty="0" smtClean="0"/>
            </a:br>
            <a:r>
              <a:rPr lang="en-US" dirty="0" smtClean="0"/>
              <a:t>expansion of banking again</a:t>
            </a:r>
            <a:endParaRPr lang="en-US" dirty="0"/>
          </a:p>
        </p:txBody>
      </p:sp>
      <p:sp>
        <p:nvSpPr>
          <p:cNvPr id="3" name="Content Placeholder 2"/>
          <p:cNvSpPr>
            <a:spLocks noGrp="1"/>
          </p:cNvSpPr>
          <p:nvPr>
            <p:ph idx="1"/>
          </p:nvPr>
        </p:nvSpPr>
        <p:spPr/>
        <p:txBody>
          <a:bodyPr/>
          <a:lstStyle/>
          <a:p>
            <a:r>
              <a:rPr lang="en-US" dirty="0" smtClean="0"/>
              <a:t>Stock speculation</a:t>
            </a:r>
          </a:p>
          <a:p>
            <a:r>
              <a:rPr lang="en-US" dirty="0" smtClean="0"/>
              <a:t>Banks bought stocks with depositor money</a:t>
            </a:r>
          </a:p>
          <a:p>
            <a:r>
              <a:rPr lang="en-US" dirty="0" smtClean="0"/>
              <a:t>Banks lent money to buy stocks “on margin”</a:t>
            </a:r>
          </a:p>
          <a:p>
            <a:pPr marL="742950" lvl="2" indent="-342900"/>
            <a:r>
              <a:rPr lang="en-US" dirty="0" smtClean="0"/>
              <a:t>Buying stock “on margin” using borrowed money:  The stock is the collateral. If the value of the stock falls, the buyer must come up with cash.</a:t>
            </a:r>
          </a:p>
          <a:p>
            <a:endParaRPr lang="en-US" dirty="0"/>
          </a:p>
        </p:txBody>
      </p:sp>
    </p:spTree>
  </p:cSld>
  <p:clrMapOvr>
    <a:masterClrMapping/>
  </p:clrMapOvr>
  <p:transition xmlns:p14="http://schemas.microsoft.com/office/powerpoint/2010/mai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market crash, 1929</a:t>
            </a:r>
            <a:endParaRPr lang="en-US" dirty="0"/>
          </a:p>
        </p:txBody>
      </p:sp>
      <p:sp>
        <p:nvSpPr>
          <p:cNvPr id="3" name="Content Placeholder 2"/>
          <p:cNvSpPr>
            <a:spLocks noGrp="1"/>
          </p:cNvSpPr>
          <p:nvPr>
            <p:ph idx="1"/>
          </p:nvPr>
        </p:nvSpPr>
        <p:spPr>
          <a:xfrm>
            <a:off x="457200" y="1600200"/>
            <a:ext cx="8229600" cy="5040745"/>
          </a:xfrm>
        </p:spPr>
        <p:txBody>
          <a:bodyPr/>
          <a:lstStyle/>
          <a:p>
            <a:r>
              <a:rPr lang="en-US" dirty="0" smtClean="0"/>
              <a:t>As stock prices fell, margin calls forced investors to raise cash, which prompted more stock sales.</a:t>
            </a:r>
          </a:p>
          <a:p>
            <a:r>
              <a:rPr lang="en-US" dirty="0" smtClean="0"/>
              <a:t>Bank loans to buy stocks went bad, led to runs on banks</a:t>
            </a:r>
          </a:p>
          <a:p>
            <a:r>
              <a:rPr lang="en-US" dirty="0" smtClean="0"/>
              <a:t>Many people lost their savings, forcing reductions in spending</a:t>
            </a:r>
          </a:p>
          <a:p>
            <a:r>
              <a:rPr lang="en-US" dirty="0" smtClean="0"/>
              <a:t>Businesses couldn’t sell, couldn’t borrow.  Unemployment ensued.</a:t>
            </a:r>
            <a:endParaRPr lang="en-US" dirty="0"/>
          </a:p>
        </p:txBody>
      </p:sp>
    </p:spTree>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monetary policy help during a downturn?</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Easier money can boost economy</a:t>
            </a:r>
            <a:endParaRPr lang="en-US" dirty="0"/>
          </a:p>
        </p:txBody>
      </p:sp>
      <p:sp>
        <p:nvSpPr>
          <p:cNvPr id="3" name="Content Placeholder 2"/>
          <p:cNvSpPr>
            <a:spLocks noGrp="1"/>
          </p:cNvSpPr>
          <p:nvPr>
            <p:ph idx="1"/>
          </p:nvPr>
        </p:nvSpPr>
        <p:spPr/>
        <p:txBody>
          <a:bodyPr/>
          <a:lstStyle/>
          <a:p>
            <a:r>
              <a:rPr lang="en-US" dirty="0" smtClean="0"/>
              <a:t>Lending in the DC babysitting co-op model</a:t>
            </a:r>
          </a:p>
          <a:p>
            <a:pPr lvl="1"/>
            <a:r>
              <a:rPr lang="en-US" dirty="0" smtClean="0"/>
              <a:t>From one person to another</a:t>
            </a:r>
          </a:p>
          <a:p>
            <a:pPr lvl="1"/>
            <a:r>
              <a:rPr lang="en-US" dirty="0" smtClean="0"/>
              <a:t>From the central authority</a:t>
            </a:r>
            <a:endParaRPr lang="en-US" dirty="0"/>
          </a:p>
        </p:txBody>
      </p:sp>
    </p:spTree>
  </p:cSld>
  <p:clrMapOvr>
    <a:masterClrMapping/>
  </p:clrMapOvr>
  <p:transition xmlns:p14="http://schemas.microsoft.com/office/powerpoint/2010/mai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 “open market operations”</a:t>
            </a:r>
            <a:endParaRPr lang="en-US" dirty="0"/>
          </a:p>
        </p:txBody>
      </p:sp>
      <p:sp>
        <p:nvSpPr>
          <p:cNvPr id="3" name="Content Placeholder 2"/>
          <p:cNvSpPr>
            <a:spLocks noGrp="1"/>
          </p:cNvSpPr>
          <p:nvPr>
            <p:ph idx="1"/>
          </p:nvPr>
        </p:nvSpPr>
        <p:spPr/>
        <p:txBody>
          <a:bodyPr/>
          <a:lstStyle/>
          <a:p>
            <a:r>
              <a:rPr lang="en-US" dirty="0" smtClean="0"/>
              <a:t>If Fed buys government bonds</a:t>
            </a:r>
          </a:p>
          <a:p>
            <a:pPr lvl="1"/>
            <a:r>
              <a:rPr lang="en-US" dirty="0" smtClean="0"/>
              <a:t>The price of the bonds tends to rise</a:t>
            </a:r>
          </a:p>
          <a:p>
            <a:pPr lvl="1"/>
            <a:r>
              <a:rPr lang="en-US" dirty="0" smtClean="0"/>
              <a:t>Lowers the IRR of the bonds</a:t>
            </a:r>
          </a:p>
          <a:p>
            <a:pPr lvl="1"/>
            <a:r>
              <a:rPr lang="en-US" dirty="0" smtClean="0"/>
              <a:t>Makes interest rates fall</a:t>
            </a:r>
          </a:p>
          <a:p>
            <a:r>
              <a:rPr lang="en-US" dirty="0" smtClean="0"/>
              <a:t>If Fed sells government bonds</a:t>
            </a:r>
          </a:p>
          <a:p>
            <a:pPr lvl="1"/>
            <a:r>
              <a:rPr lang="en-US" dirty="0" smtClean="0"/>
              <a:t>The price of the bonds tends to fall</a:t>
            </a:r>
          </a:p>
          <a:p>
            <a:pPr lvl="1"/>
            <a:r>
              <a:rPr lang="en-US" dirty="0" smtClean="0"/>
              <a:t>Raises the IRR of the bonds</a:t>
            </a:r>
          </a:p>
          <a:p>
            <a:pPr lvl="1"/>
            <a:r>
              <a:rPr lang="en-US" dirty="0" smtClean="0"/>
              <a:t>Makes interest rates rise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a depression can be relieved</a:t>
            </a:r>
            <a:endParaRPr lang="en-US" dirty="0"/>
          </a:p>
        </p:txBody>
      </p:sp>
      <p:sp>
        <p:nvSpPr>
          <p:cNvPr id="3" name="Content Placeholder 2"/>
          <p:cNvSpPr>
            <a:spLocks noGrp="1"/>
          </p:cNvSpPr>
          <p:nvPr>
            <p:ph idx="1"/>
          </p:nvPr>
        </p:nvSpPr>
        <p:spPr>
          <a:xfrm>
            <a:off x="457200" y="1417638"/>
            <a:ext cx="8229600" cy="5236727"/>
          </a:xfrm>
        </p:spPr>
        <p:txBody>
          <a:bodyPr>
            <a:normAutofit/>
          </a:bodyPr>
          <a:lstStyle/>
          <a:p>
            <a:r>
              <a:rPr lang="en-US" dirty="0" smtClean="0"/>
              <a:t>Inflation from giving out money?</a:t>
            </a:r>
          </a:p>
          <a:p>
            <a:pPr lvl="1"/>
            <a:r>
              <a:rPr lang="en-US" dirty="0" smtClean="0"/>
              <a:t>The DC Babysitting coop had fixed prices</a:t>
            </a:r>
          </a:p>
          <a:p>
            <a:pPr lvl="1"/>
            <a:r>
              <a:rPr lang="en-US" dirty="0" smtClean="0"/>
              <a:t>Inflation not possible </a:t>
            </a:r>
          </a:p>
          <a:p>
            <a:pPr lvl="2"/>
            <a:r>
              <a:rPr lang="en-US" dirty="0" smtClean="0"/>
              <a:t>but effects resembling inflation could happen – like people with coupons not being able to find a willing babysitter</a:t>
            </a:r>
          </a:p>
        </p:txBody>
      </p:sp>
    </p:spTree>
  </p:cSld>
  <p:clrMapOvr>
    <a:masterClrMapping/>
  </p:clrMapOvr>
  <p:transition xmlns:p14="http://schemas.microsoft.com/office/powerpoint/2010/mai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 “open market operations”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Fed buys government bonds</a:t>
            </a:r>
          </a:p>
          <a:p>
            <a:pPr lvl="1"/>
            <a:r>
              <a:rPr lang="en-US" dirty="0" smtClean="0"/>
              <a:t>The banks that sold the bonds now have cash</a:t>
            </a:r>
          </a:p>
          <a:p>
            <a:pPr lvl="2"/>
            <a:r>
              <a:rPr lang="en-US" dirty="0" smtClean="0"/>
              <a:t>The supply of </a:t>
            </a:r>
            <a:r>
              <a:rPr lang="en-US" dirty="0" err="1" smtClean="0"/>
              <a:t>loanable</a:t>
            </a:r>
            <a:r>
              <a:rPr lang="en-US" dirty="0" smtClean="0"/>
              <a:t> funds is higher</a:t>
            </a:r>
          </a:p>
          <a:p>
            <a:pPr lvl="1"/>
            <a:r>
              <a:rPr lang="en-US" dirty="0" smtClean="0"/>
              <a:t>The government is borrowing less from the banks</a:t>
            </a:r>
          </a:p>
          <a:p>
            <a:pPr lvl="2"/>
            <a:r>
              <a:rPr lang="en-US" dirty="0" smtClean="0"/>
              <a:t>The demand for loans, </a:t>
            </a:r>
            <a:r>
              <a:rPr lang="en-US" dirty="0" err="1" smtClean="0"/>
              <a:t>private+public</a:t>
            </a:r>
            <a:r>
              <a:rPr lang="en-US" dirty="0" smtClean="0"/>
              <a:t>, is less.</a:t>
            </a:r>
          </a:p>
          <a:p>
            <a:pPr lvl="1"/>
            <a:r>
              <a:rPr lang="en-US" dirty="0" smtClean="0"/>
              <a:t>Interest rates (the prices to borrow money) fall</a:t>
            </a:r>
          </a:p>
          <a:p>
            <a:r>
              <a:rPr lang="en-US" dirty="0" smtClean="0"/>
              <a:t>If Fed sells government bonds</a:t>
            </a:r>
          </a:p>
          <a:p>
            <a:pPr lvl="1"/>
            <a:r>
              <a:rPr lang="en-US" dirty="0" smtClean="0"/>
              <a:t>The banks that buy the bonds give up cash</a:t>
            </a:r>
          </a:p>
          <a:p>
            <a:pPr lvl="2"/>
            <a:r>
              <a:rPr lang="en-US" dirty="0" smtClean="0"/>
              <a:t>The supply of </a:t>
            </a:r>
            <a:r>
              <a:rPr lang="en-US" dirty="0" err="1" smtClean="0"/>
              <a:t>loanable</a:t>
            </a:r>
            <a:r>
              <a:rPr lang="en-US" dirty="0" smtClean="0"/>
              <a:t> funds is lower</a:t>
            </a:r>
          </a:p>
          <a:p>
            <a:pPr lvl="1"/>
            <a:r>
              <a:rPr lang="en-US" dirty="0" smtClean="0"/>
              <a:t>The government is borrowing more</a:t>
            </a:r>
          </a:p>
          <a:p>
            <a:pPr lvl="2"/>
            <a:r>
              <a:rPr lang="en-US" dirty="0" smtClean="0"/>
              <a:t>The demand for loans is more.</a:t>
            </a:r>
          </a:p>
          <a:p>
            <a:pPr lvl="1"/>
            <a:r>
              <a:rPr lang="en-US" dirty="0" smtClean="0"/>
              <a:t>Interest rates rise</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Interest rates and boosting the economy</a:t>
            </a:r>
            <a:endParaRPr lang="en-US" dirty="0"/>
          </a:p>
        </p:txBody>
      </p:sp>
      <p:sp>
        <p:nvSpPr>
          <p:cNvPr id="3" name="Content Placeholder 2"/>
          <p:cNvSpPr>
            <a:spLocks noGrp="1"/>
          </p:cNvSpPr>
          <p:nvPr>
            <p:ph idx="1"/>
          </p:nvPr>
        </p:nvSpPr>
        <p:spPr>
          <a:xfrm>
            <a:off x="457200" y="1600201"/>
            <a:ext cx="8229600" cy="1189182"/>
          </a:xfrm>
        </p:spPr>
        <p:txBody>
          <a:bodyPr/>
          <a:lstStyle/>
          <a:p>
            <a:r>
              <a:rPr lang="en-US" dirty="0" smtClean="0"/>
              <a:t>The effect of a falling interest rate on a net present value</a:t>
            </a:r>
            <a:endParaRPr lang="en-US" dirty="0"/>
          </a:p>
        </p:txBody>
      </p:sp>
      <p:graphicFrame>
        <p:nvGraphicFramePr>
          <p:cNvPr id="3073" name="Object 1"/>
          <p:cNvGraphicFramePr>
            <a:graphicFrameLocks noChangeAspect="1"/>
          </p:cNvGraphicFramePr>
          <p:nvPr>
            <p:extLst>
              <p:ext uri="{D42A27DB-BD31-4B8C-83A1-F6EECF244321}">
                <p14:modId xmlns:p14="http://schemas.microsoft.com/office/powerpoint/2010/main" val="1543507792"/>
              </p:ext>
            </p:extLst>
          </p:nvPr>
        </p:nvGraphicFramePr>
        <p:xfrm>
          <a:off x="1352550" y="3048000"/>
          <a:ext cx="7239000" cy="1181100"/>
        </p:xfrm>
        <a:graphic>
          <a:graphicData uri="http://schemas.openxmlformats.org/presentationml/2006/ole">
            <mc:AlternateContent xmlns:mc="http://schemas.openxmlformats.org/markup-compatibility/2006">
              <mc:Choice xmlns:v="urn:schemas-microsoft-com:vml" Requires="v">
                <p:oleObj spid="_x0000_s3107" name="Worksheet" r:id="rId4" imgW="7222680" imgH="1170000" progId="Excel.Sheet.12">
                  <p:embed/>
                </p:oleObj>
              </mc:Choice>
              <mc:Fallback>
                <p:oleObj name="Worksheet" r:id="rId4" imgW="7222680" imgH="1170000" progId="Excel.Sheet.12">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2550" y="3048000"/>
                        <a:ext cx="72390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Liquidity trap</a:t>
            </a:r>
            <a:br>
              <a:rPr lang="en-US" dirty="0" smtClean="0"/>
            </a:br>
            <a:r>
              <a:rPr lang="en-US" dirty="0" smtClean="0"/>
              <a:t>Trap = monetary policy ineffective</a:t>
            </a:r>
            <a:endParaRPr lang="en-US" dirty="0"/>
          </a:p>
        </p:txBody>
      </p:sp>
      <p:sp>
        <p:nvSpPr>
          <p:cNvPr id="5" name="Content Placeholder 4"/>
          <p:cNvSpPr>
            <a:spLocks noGrp="1"/>
          </p:cNvSpPr>
          <p:nvPr>
            <p:ph idx="1"/>
          </p:nvPr>
        </p:nvSpPr>
        <p:spPr>
          <a:xfrm>
            <a:off x="457200" y="1600200"/>
            <a:ext cx="8229600" cy="4947985"/>
          </a:xfrm>
        </p:spPr>
        <p:txBody>
          <a:bodyPr>
            <a:normAutofit/>
          </a:bodyPr>
          <a:lstStyle/>
          <a:p>
            <a:r>
              <a:rPr lang="en-US" dirty="0" smtClean="0"/>
              <a:t>The Fed cut interest rates</a:t>
            </a:r>
          </a:p>
          <a:p>
            <a:r>
              <a:rPr lang="en-US" dirty="0" smtClean="0"/>
              <a:t>But prices were falling and goods were unsold, because people weren’t spending</a:t>
            </a:r>
          </a:p>
          <a:p>
            <a:r>
              <a:rPr lang="en-US" dirty="0" smtClean="0"/>
              <a:t>Interest rates went to near 0%, but private spending didn’t respond</a:t>
            </a:r>
          </a:p>
          <a:p>
            <a:pPr lvl="1"/>
            <a:r>
              <a:rPr lang="en-US" dirty="0" smtClean="0"/>
              <a:t>Real interest rate = Interest rate – Inflation rate</a:t>
            </a:r>
          </a:p>
          <a:p>
            <a:pPr lvl="1"/>
            <a:endParaRPr lang="en-US" dirty="0" smtClean="0"/>
          </a:p>
          <a:p>
            <a:pPr lvl="1"/>
            <a:r>
              <a:rPr lang="en-US" dirty="0" smtClean="0"/>
              <a:t>If inflation rate &lt; 0, the real interest rate is high, even if the interest rate is 0.</a:t>
            </a:r>
            <a:endParaRPr lang="en-US" dirty="0"/>
          </a:p>
        </p:txBody>
      </p:sp>
    </p:spTree>
  </p:cSld>
  <p:clrMapOvr>
    <a:masterClrMapping/>
  </p:clrMapOvr>
  <p:transition xmlns:p14="http://schemas.microsoft.com/office/powerpoint/2010/mai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Liquidity trap</a:t>
            </a:r>
            <a:endParaRPr lang="en-US" dirty="0"/>
          </a:p>
        </p:txBody>
      </p:sp>
      <p:sp>
        <p:nvSpPr>
          <p:cNvPr id="3" name="Content Placeholder 2"/>
          <p:cNvSpPr>
            <a:spLocks noGrp="1"/>
          </p:cNvSpPr>
          <p:nvPr>
            <p:ph idx="1"/>
          </p:nvPr>
        </p:nvSpPr>
        <p:spPr/>
        <p:txBody>
          <a:bodyPr/>
          <a:lstStyle/>
          <a:p>
            <a:endParaRPr lang="en-US"/>
          </a:p>
        </p:txBody>
      </p:sp>
      <p:pic>
        <p:nvPicPr>
          <p:cNvPr id="50178" name="Picture 2"/>
          <p:cNvPicPr>
            <a:picLocks noChangeAspect="1" noChangeArrowheads="1"/>
          </p:cNvPicPr>
          <p:nvPr/>
        </p:nvPicPr>
        <p:blipFill>
          <a:blip r:embed="rId2"/>
          <a:srcRect/>
          <a:stretch>
            <a:fillRect/>
          </a:stretch>
        </p:blipFill>
        <p:spPr bwMode="auto">
          <a:xfrm>
            <a:off x="157018" y="1256145"/>
            <a:ext cx="8856370" cy="5333394"/>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Deflation kills the NPV of an investment</a:t>
            </a:r>
            <a:endParaRPr lang="en-US" dirty="0"/>
          </a:p>
        </p:txBody>
      </p:sp>
      <p:sp>
        <p:nvSpPr>
          <p:cNvPr id="3" name="Content Placeholder 2"/>
          <p:cNvSpPr>
            <a:spLocks noGrp="1"/>
          </p:cNvSpPr>
          <p:nvPr>
            <p:ph idx="1"/>
          </p:nvPr>
        </p:nvSpPr>
        <p:spPr>
          <a:xfrm>
            <a:off x="457200" y="1600201"/>
            <a:ext cx="8229600" cy="1189182"/>
          </a:xfrm>
        </p:spPr>
        <p:txBody>
          <a:bodyPr/>
          <a:lstStyle/>
          <a:p>
            <a:r>
              <a:rPr lang="en-US" dirty="0" smtClean="0"/>
              <a:t>The effect of a falling prices on a net present value</a:t>
            </a:r>
            <a:endParaRPr lang="en-US" dirty="0"/>
          </a:p>
        </p:txBody>
      </p:sp>
      <p:graphicFrame>
        <p:nvGraphicFramePr>
          <p:cNvPr id="3073" name="Object 1"/>
          <p:cNvGraphicFramePr>
            <a:graphicFrameLocks noChangeAspect="1"/>
          </p:cNvGraphicFramePr>
          <p:nvPr/>
        </p:nvGraphicFramePr>
        <p:xfrm>
          <a:off x="1824038" y="3043238"/>
          <a:ext cx="6362700" cy="1866900"/>
        </p:xfrm>
        <a:graphic>
          <a:graphicData uri="http://schemas.openxmlformats.org/presentationml/2006/ole">
            <mc:AlternateContent xmlns:mc="http://schemas.openxmlformats.org/markup-compatibility/2006">
              <mc:Choice xmlns:v="urn:schemas-microsoft-com:vml" Requires="v">
                <p:oleObj spid="_x0000_s51236" name="Worksheet" r:id="rId4" imgW="6362700" imgH="1866900" progId="Excel.Sheet.12">
                  <p:embed/>
                </p:oleObj>
              </mc:Choice>
              <mc:Fallback>
                <p:oleObj name="Worksheet" r:id="rId4" imgW="6362700" imgH="1866900" progId="Excel.Sheet.12">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4038" y="3043238"/>
                        <a:ext cx="63627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Monetary policy and fiscal policy</a:t>
            </a:r>
            <a:endParaRPr lang="en-US" dirty="0"/>
          </a:p>
        </p:txBody>
      </p:sp>
      <p:sp>
        <p:nvSpPr>
          <p:cNvPr id="3" name="Content Placeholder 2"/>
          <p:cNvSpPr>
            <a:spLocks noGrp="1"/>
          </p:cNvSpPr>
          <p:nvPr>
            <p:ph idx="1"/>
          </p:nvPr>
        </p:nvSpPr>
        <p:spPr/>
        <p:txBody>
          <a:bodyPr/>
          <a:lstStyle/>
          <a:p>
            <a:r>
              <a:rPr lang="en-US" dirty="0" smtClean="0"/>
              <a:t>In depression in liquidity trap</a:t>
            </a:r>
          </a:p>
          <a:p>
            <a:pPr lvl="1"/>
            <a:r>
              <a:rPr lang="en-US" dirty="0" smtClean="0"/>
              <a:t>Consumers aren’t spending</a:t>
            </a:r>
          </a:p>
          <a:p>
            <a:pPr lvl="1"/>
            <a:r>
              <a:rPr lang="en-US" dirty="0" smtClean="0"/>
              <a:t>Business isn’t investing</a:t>
            </a:r>
          </a:p>
          <a:p>
            <a:pPr lvl="1"/>
            <a:r>
              <a:rPr lang="en-US" dirty="0" smtClean="0"/>
              <a:t>Monetary policy ineffective -- interest rates can’t go lower than 0%</a:t>
            </a:r>
          </a:p>
          <a:p>
            <a:pPr lvl="1"/>
            <a:r>
              <a:rPr lang="en-US" dirty="0" smtClean="0"/>
              <a:t>Only the government can spend</a:t>
            </a:r>
          </a:p>
          <a:p>
            <a:pPr lvl="2"/>
            <a:r>
              <a:rPr lang="en-US" dirty="0" smtClean="0"/>
              <a:t>It can borrow (or tax) the money people and businesses are holding</a:t>
            </a:r>
          </a:p>
          <a:p>
            <a:pPr lvl="2"/>
            <a:r>
              <a:rPr lang="en-US" dirty="0" smtClean="0"/>
              <a:t>And spend it to raise </a:t>
            </a:r>
            <a:r>
              <a:rPr lang="en-US" smtClean="0"/>
              <a:t>total spending</a:t>
            </a:r>
            <a:endParaRPr lang="en-US" dirty="0" smtClean="0"/>
          </a:p>
          <a:p>
            <a:pPr lvl="1"/>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Fed’s Assets</a:t>
            </a:r>
            <a:endParaRPr lang="en-US" dirty="0"/>
          </a:p>
        </p:txBody>
      </p:sp>
      <p:pic>
        <p:nvPicPr>
          <p:cNvPr id="4" name="Content Placeholder 3"/>
          <p:cNvPicPr>
            <a:picLocks noGrp="1" noChangeAspect="1"/>
          </p:cNvPicPr>
          <p:nvPr>
            <p:ph idx="1"/>
          </p:nvPr>
        </p:nvPicPr>
        <p:blipFill>
          <a:blip r:embed="rId2"/>
          <a:srcRect t="7964" b="7964"/>
          <a:stretch>
            <a:fillRect/>
          </a:stretch>
        </p:blipFill>
        <p:spPr>
          <a:xfrm>
            <a:off x="-11183" y="1600199"/>
            <a:ext cx="9147890" cy="5030987"/>
          </a:xfrm>
        </p:spPr>
      </p:pic>
      <p:sp>
        <p:nvSpPr>
          <p:cNvPr id="3" name="Rectangle 2"/>
          <p:cNvSpPr/>
          <p:nvPr/>
        </p:nvSpPr>
        <p:spPr>
          <a:xfrm>
            <a:off x="3761874" y="1764632"/>
            <a:ext cx="4997115" cy="437147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9388128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Fed’s Assets</a:t>
            </a:r>
            <a:endParaRPr lang="en-US" dirty="0"/>
          </a:p>
        </p:txBody>
      </p:sp>
      <p:pic>
        <p:nvPicPr>
          <p:cNvPr id="4" name="Content Placeholder 3"/>
          <p:cNvPicPr>
            <a:picLocks noGrp="1" noChangeAspect="1"/>
          </p:cNvPicPr>
          <p:nvPr>
            <p:ph idx="1"/>
          </p:nvPr>
        </p:nvPicPr>
        <p:blipFill>
          <a:blip r:embed="rId2"/>
          <a:srcRect t="7964" b="7964"/>
          <a:stretch>
            <a:fillRect/>
          </a:stretch>
        </p:blipFill>
        <p:spPr>
          <a:xfrm>
            <a:off x="-11183" y="1600199"/>
            <a:ext cx="9147890" cy="5030987"/>
          </a:xfrm>
        </p:spPr>
      </p:pic>
    </p:spTree>
    <p:extLst>
      <p:ext uri="{BB962C8B-B14F-4D97-AF65-F5344CB8AC3E}">
        <p14:creationId xmlns:p14="http://schemas.microsoft.com/office/powerpoint/2010/main" val="36070661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5298" name="Picture 2" descr="http://graphics8.nytimes.com/images/2013/08/24/opinion/082413krugman2/082413krugman2-blog4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885" y="274638"/>
            <a:ext cx="7531768" cy="593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5974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solved the 1930s depression</a:t>
            </a:r>
            <a:br>
              <a:rPr lang="en-US" dirty="0" smtClean="0"/>
            </a:br>
            <a:r>
              <a:rPr lang="en-US" dirty="0" smtClean="0"/>
              <a:t>and could solve today’s depression</a:t>
            </a:r>
            <a:endParaRPr lang="en-US" dirty="0"/>
          </a:p>
        </p:txBody>
      </p:sp>
      <p:sp>
        <p:nvSpPr>
          <p:cNvPr id="3" name="Content Placeholder 2"/>
          <p:cNvSpPr>
            <a:spLocks noGrp="1"/>
          </p:cNvSpPr>
          <p:nvPr>
            <p:ph idx="1"/>
          </p:nvPr>
        </p:nvSpPr>
        <p:spPr/>
        <p:txBody>
          <a:bodyPr/>
          <a:lstStyle/>
          <a:p>
            <a:r>
              <a:rPr lang="en-US" dirty="0" smtClean="0"/>
              <a:t>Giving out money</a:t>
            </a:r>
          </a:p>
          <a:p>
            <a:pPr lvl="1"/>
            <a:r>
              <a:rPr lang="en-US" dirty="0" smtClean="0"/>
              <a:t>By lending it</a:t>
            </a:r>
          </a:p>
          <a:p>
            <a:pPr lvl="1"/>
            <a:r>
              <a:rPr lang="en-US" dirty="0" smtClean="0"/>
              <a:t>By giving it away</a:t>
            </a:r>
          </a:p>
          <a:p>
            <a:pPr lvl="1"/>
            <a:r>
              <a:rPr lang="en-US" dirty="0" smtClean="0"/>
              <a:t>By spending it </a:t>
            </a:r>
            <a:endParaRPr lang="en-US" dirty="0"/>
          </a:p>
        </p:txBody>
      </p:sp>
    </p:spTree>
    <p:extLst>
      <p:ext uri="{BB962C8B-B14F-4D97-AF65-F5344CB8AC3E}">
        <p14:creationId xmlns:p14="http://schemas.microsoft.com/office/powerpoint/2010/main" val="12796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Too many certificates?</a:t>
            </a:r>
            <a:endParaRPr lang="en-US" dirty="0"/>
          </a:p>
        </p:txBody>
      </p:sp>
      <p:sp>
        <p:nvSpPr>
          <p:cNvPr id="3" name="Content Placeholder 2"/>
          <p:cNvSpPr>
            <a:spLocks noGrp="1"/>
          </p:cNvSpPr>
          <p:nvPr>
            <p:ph idx="1"/>
          </p:nvPr>
        </p:nvSpPr>
        <p:spPr/>
        <p:txBody>
          <a:bodyPr>
            <a:normAutofit/>
          </a:bodyPr>
          <a:lstStyle/>
          <a:p>
            <a:r>
              <a:rPr lang="en-US" dirty="0" smtClean="0"/>
              <a:t>Equity in babysitting requires members not be flooded with certificates</a:t>
            </a:r>
          </a:p>
          <a:p>
            <a:pPr lvl="1"/>
            <a:r>
              <a:rPr lang="en-US" dirty="0" smtClean="0"/>
              <a:t>How many times you can go out = How many times you’ve babysat + how many certificates the committee gave you  </a:t>
            </a:r>
          </a:p>
          <a:p>
            <a:r>
              <a:rPr lang="en-US" dirty="0" smtClean="0"/>
              <a:t>If everyone has all the certificates they expect to need, the certificates are worthless</a:t>
            </a:r>
          </a:p>
          <a:p>
            <a:pPr lvl="1"/>
            <a:r>
              <a:rPr lang="en-US" dirty="0" smtClean="0"/>
              <a:t>Functional equivalent of inflation</a:t>
            </a:r>
            <a:endParaRPr lang="en-US" dirty="0"/>
          </a:p>
        </p:txBody>
      </p:sp>
    </p:spTree>
    <p:extLst>
      <p:ext uri="{BB962C8B-B14F-4D97-AF65-F5344CB8AC3E}">
        <p14:creationId xmlns:p14="http://schemas.microsoft.com/office/powerpoint/2010/main" val="240414814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Government spending cured the 1930s depression</a:t>
            </a:r>
            <a:endParaRPr lang="en-US" dirty="0"/>
          </a:p>
        </p:txBody>
      </p:sp>
      <p:sp>
        <p:nvSpPr>
          <p:cNvPr id="3" name="Content Placeholder 2"/>
          <p:cNvSpPr>
            <a:spLocks noGrp="1"/>
          </p:cNvSpPr>
          <p:nvPr>
            <p:ph idx="1"/>
          </p:nvPr>
        </p:nvSpPr>
        <p:spPr/>
        <p:txBody>
          <a:bodyPr>
            <a:normAutofit/>
          </a:bodyPr>
          <a:lstStyle/>
          <a:p>
            <a:r>
              <a:rPr lang="en-US" dirty="0" smtClean="0"/>
              <a:t>Public works – roads, dams, parks, rural electricity</a:t>
            </a:r>
          </a:p>
          <a:p>
            <a:r>
              <a:rPr lang="en-US" dirty="0" smtClean="0"/>
              <a:t>Deficit hawks in 1937 led to downturn</a:t>
            </a:r>
          </a:p>
          <a:p>
            <a:r>
              <a:rPr lang="en-US" dirty="0" smtClean="0"/>
              <a:t>World War II – big government spending for war production</a:t>
            </a:r>
            <a:endParaRPr lang="en-US" dirty="0"/>
          </a:p>
          <a:p>
            <a:r>
              <a:rPr lang="en-US" dirty="0" smtClean="0"/>
              <a:t>The limited effect of lending:   Fed buys securities, but banks just keep the money in reserve</a:t>
            </a:r>
            <a:endParaRPr lang="en-US" dirty="0"/>
          </a:p>
        </p:txBody>
      </p:sp>
    </p:spTree>
    <p:extLst>
      <p:ext uri="{BB962C8B-B14F-4D97-AF65-F5344CB8AC3E}">
        <p14:creationId xmlns:p14="http://schemas.microsoft.com/office/powerpoint/2010/main" val="31122638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485900" y="0"/>
            <a:ext cx="6163379" cy="6858000"/>
          </a:xfrm>
          <a:prstGeom prst="rect">
            <a:avLst/>
          </a:prstGeom>
        </p:spPr>
      </p:pic>
    </p:spTree>
    <p:extLst>
      <p:ext uri="{BB962C8B-B14F-4D97-AF65-F5344CB8AC3E}">
        <p14:creationId xmlns:p14="http://schemas.microsoft.com/office/powerpoint/2010/main" val="36013014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Household debt / GDP</a:t>
            </a:r>
            <a:endParaRPr lang="en-US" dirty="0"/>
          </a:p>
        </p:txBody>
      </p:sp>
      <p:sp>
        <p:nvSpPr>
          <p:cNvPr id="3" name="Content Placeholder 2"/>
          <p:cNvSpPr>
            <a:spLocks noGrp="1"/>
          </p:cNvSpPr>
          <p:nvPr>
            <p:ph idx="1"/>
          </p:nvPr>
        </p:nvSpPr>
        <p:spPr/>
        <p:txBody>
          <a:bodyPr/>
          <a:lstStyle/>
          <a:p>
            <a:endParaRPr lang="en-US"/>
          </a:p>
        </p:txBody>
      </p:sp>
      <p:pic>
        <p:nvPicPr>
          <p:cNvPr id="53250" name="Picture 2" descr="Figure 3: ... but trouble was brewing. Household liabilities as percent of GD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789" y="1237637"/>
            <a:ext cx="6801853" cy="5356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8598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2226" name="Picture 2" descr="http://graphics8.nytimes.com/images/2013/09/25/opinion/092513krugman1/092513krugman1-blog4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676" y="657726"/>
            <a:ext cx="7706945" cy="6069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597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6322" name="Picture 2" descr="http://graphics8.nytimes.com/images/2012/06/07/opinion/060712krugman5/060712krugman5-blog4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01" y="769871"/>
            <a:ext cx="8878978" cy="541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2077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4274" name="Picture 2" descr="http://graphics8.nytimes.com/images/2013/09/24/opinion/092413krugman1/092413krugman1-blog4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09" y="1138989"/>
            <a:ext cx="8379255" cy="5097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2706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immediate debt problem</a:t>
            </a:r>
            <a:endParaRPr lang="en-US" dirty="0"/>
          </a:p>
        </p:txBody>
      </p:sp>
      <p:pic>
        <p:nvPicPr>
          <p:cNvPr id="4" name="Content Placeholder 3"/>
          <p:cNvPicPr>
            <a:picLocks noGrp="1" noChangeAspect="1"/>
          </p:cNvPicPr>
          <p:nvPr>
            <p:ph idx="1"/>
          </p:nvPr>
        </p:nvPicPr>
        <p:blipFill>
          <a:blip r:embed="rId2"/>
          <a:srcRect t="15627" b="15627"/>
          <a:stretch>
            <a:fillRect/>
          </a:stretch>
        </p:blipFill>
        <p:spPr/>
      </p:pic>
    </p:spTree>
    <p:extLst>
      <p:ext uri="{BB962C8B-B14F-4D97-AF65-F5344CB8AC3E}">
        <p14:creationId xmlns:p14="http://schemas.microsoft.com/office/powerpoint/2010/main" val="6414258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1800" dirty="0" smtClean="0"/>
              <a:t>Mark </a:t>
            </a:r>
            <a:r>
              <a:rPr lang="en-US" sz="1800" dirty="0" err="1" smtClean="0"/>
              <a:t>Troma</a:t>
            </a:r>
            <a:r>
              <a:rPr lang="en-US" sz="1800" dirty="0" smtClean="0"/>
              <a:t> http</a:t>
            </a:r>
            <a:r>
              <a:rPr lang="en-US" sz="1800" dirty="0"/>
              <a:t>://</a:t>
            </a:r>
            <a:r>
              <a:rPr lang="en-US" sz="1800" dirty="0" err="1"/>
              <a:t>www.thefiscaltimes.com</a:t>
            </a:r>
            <a:r>
              <a:rPr lang="en-US" sz="1800" dirty="0"/>
              <a:t>/Columns/2013/09/24/Real-Reason-Fight-over-Debt-Limit#sthash.i8kwpgbd.dpuf</a:t>
            </a:r>
            <a:br>
              <a:rPr lang="en-US" sz="1800" dirty="0"/>
            </a:br>
            <a:endParaRPr lang="en-US" sz="1800" dirty="0"/>
          </a:p>
        </p:txBody>
      </p:sp>
      <p:sp>
        <p:nvSpPr>
          <p:cNvPr id="5" name="Content Placeholder 4"/>
          <p:cNvSpPr>
            <a:spLocks noGrp="1"/>
          </p:cNvSpPr>
          <p:nvPr>
            <p:ph sz="half" idx="1"/>
          </p:nvPr>
        </p:nvSpPr>
        <p:spPr/>
        <p:txBody>
          <a:bodyPr>
            <a:normAutofit fontScale="77500" lnSpcReduction="20000"/>
          </a:bodyPr>
          <a:lstStyle/>
          <a:p>
            <a:r>
              <a:rPr lang="en-US" dirty="0"/>
              <a:t>Rising inequality and differential exposure to economic risk has caused one group to see themselves as the “makers” in society who provide for the rest and pay most of the bills, and the other group as “takers” who get all the benefits. The upper strata wonders, “Why should we pay for social insurance when we get little or none of the benefits?” and this leads to an attack on these programs.</a:t>
            </a:r>
          </a:p>
        </p:txBody>
      </p:sp>
      <p:sp>
        <p:nvSpPr>
          <p:cNvPr id="6" name="Content Placeholder 5"/>
          <p:cNvSpPr>
            <a:spLocks noGrp="1"/>
          </p:cNvSpPr>
          <p:nvPr>
            <p:ph sz="half" idx="2"/>
          </p:nvPr>
        </p:nvSpPr>
        <p:spPr/>
        <p:txBody>
          <a:bodyPr>
            <a:normAutofit fontScale="77500" lnSpcReduction="20000"/>
          </a:bodyPr>
          <a:lstStyle/>
          <a:p>
            <a:r>
              <a:rPr lang="en-US" dirty="0"/>
              <a:t>This political dispute over the debt limit </a:t>
            </a:r>
            <a:r>
              <a:rPr lang="en-US" dirty="0" smtClean="0"/>
              <a:t>is … an </a:t>
            </a:r>
            <a:r>
              <a:rPr lang="en-US" dirty="0"/>
              <a:t>attempt by Republicans to use undue fear about the debt to scale back or eliminate spending on social insurance programs such as Medicare, Social Security, </a:t>
            </a:r>
            <a:r>
              <a:rPr lang="en-US" dirty="0" err="1"/>
              <a:t>Obamacare</a:t>
            </a:r>
            <a:r>
              <a:rPr lang="en-US" dirty="0"/>
              <a:t>, food stamps, and unemployment compensation. </a:t>
            </a:r>
          </a:p>
        </p:txBody>
      </p:sp>
    </p:spTree>
    <p:extLst>
      <p:ext uri="{BB962C8B-B14F-4D97-AF65-F5344CB8AC3E}">
        <p14:creationId xmlns:p14="http://schemas.microsoft.com/office/powerpoint/2010/main" val="5696376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and morality</a:t>
            </a:r>
            <a:endParaRPr lang="en-US" dirty="0"/>
          </a:p>
        </p:txBody>
      </p:sp>
      <p:sp>
        <p:nvSpPr>
          <p:cNvPr id="3" name="Content Placeholder 2"/>
          <p:cNvSpPr>
            <a:spLocks noGrp="1"/>
          </p:cNvSpPr>
          <p:nvPr>
            <p:ph idx="1"/>
          </p:nvPr>
        </p:nvSpPr>
        <p:spPr/>
        <p:txBody>
          <a:bodyPr/>
          <a:lstStyle/>
          <a:p>
            <a:r>
              <a:rPr lang="en-US" dirty="0" smtClean="0"/>
              <a:t>Makers</a:t>
            </a:r>
          </a:p>
          <a:p>
            <a:r>
              <a:rPr lang="en-US" dirty="0" smtClean="0"/>
              <a:t>Moochers</a:t>
            </a:r>
          </a:p>
          <a:p>
            <a:endParaRPr lang="en-US" dirty="0" smtClean="0"/>
          </a:p>
          <a:p>
            <a:r>
              <a:rPr lang="en-US" dirty="0" smtClean="0"/>
              <a:t>… but if a depression is a system failure</a:t>
            </a:r>
            <a:r>
              <a:rPr lang="en-US" smtClean="0"/>
              <a:t>,  and not </a:t>
            </a:r>
            <a:r>
              <a:rPr lang="en-US" dirty="0" smtClean="0"/>
              <a:t>a moral failure</a:t>
            </a:r>
            <a:endParaRPr lang="en-US" dirty="0"/>
          </a:p>
        </p:txBody>
      </p:sp>
    </p:spTree>
    <p:extLst>
      <p:ext uri="{BB962C8B-B14F-4D97-AF65-F5344CB8AC3E}">
        <p14:creationId xmlns:p14="http://schemas.microsoft.com/office/powerpoint/2010/main" val="37412227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hazard</a:t>
            </a:r>
            <a:endParaRPr lang="en-US" dirty="0"/>
          </a:p>
        </p:txBody>
      </p:sp>
      <p:sp>
        <p:nvSpPr>
          <p:cNvPr id="3" name="Content Placeholder 2"/>
          <p:cNvSpPr>
            <a:spLocks noGrp="1"/>
          </p:cNvSpPr>
          <p:nvPr>
            <p:ph idx="1"/>
          </p:nvPr>
        </p:nvSpPr>
        <p:spPr/>
        <p:txBody>
          <a:bodyPr>
            <a:normAutofit/>
          </a:bodyPr>
          <a:lstStyle/>
          <a:p>
            <a:pPr lvl="1"/>
            <a:r>
              <a:rPr lang="en-US" dirty="0" smtClean="0"/>
              <a:t>Heads, they win.  Tails, you lose.</a:t>
            </a:r>
          </a:p>
          <a:p>
            <a:r>
              <a:rPr lang="en-US" dirty="0" smtClean="0"/>
              <a:t>Banks are tempted to skimp on reserves</a:t>
            </a:r>
          </a:p>
          <a:p>
            <a:r>
              <a:rPr lang="en-US" dirty="0" smtClean="0"/>
              <a:t>Banks are tempted to lend to poor risks</a:t>
            </a:r>
          </a:p>
          <a:p>
            <a:pPr lvl="1"/>
            <a:endParaRPr lang="en-US" dirty="0" smtClean="0"/>
          </a:p>
          <a:p>
            <a:endParaRPr lang="en-US" dirty="0"/>
          </a:p>
        </p:txBody>
      </p:sp>
    </p:spTree>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of giving out money</a:t>
            </a:r>
            <a:endParaRPr lang="en-US" dirty="0"/>
          </a:p>
        </p:txBody>
      </p:sp>
      <p:sp>
        <p:nvSpPr>
          <p:cNvPr id="3" name="Content Placeholder 2"/>
          <p:cNvSpPr>
            <a:spLocks noGrp="1"/>
          </p:cNvSpPr>
          <p:nvPr>
            <p:ph idx="1"/>
          </p:nvPr>
        </p:nvSpPr>
        <p:spPr/>
        <p:txBody>
          <a:bodyPr/>
          <a:lstStyle/>
          <a:p>
            <a:r>
              <a:rPr lang="en-US" dirty="0" smtClean="0"/>
              <a:t>Money tied to morality</a:t>
            </a:r>
          </a:p>
          <a:p>
            <a:r>
              <a:rPr lang="en-US" dirty="0" smtClean="0"/>
              <a:t>People who work hard for their money resent giveaways</a:t>
            </a:r>
          </a:p>
          <a:p>
            <a:r>
              <a:rPr lang="en-US" dirty="0" smtClean="0"/>
              <a:t>So we look for excuses to give out money</a:t>
            </a:r>
          </a:p>
          <a:p>
            <a:pPr lvl="1"/>
            <a:r>
              <a:rPr lang="en-US" dirty="0" smtClean="0"/>
              <a:t>“deserving” people</a:t>
            </a:r>
          </a:p>
          <a:p>
            <a:pPr lvl="1"/>
            <a:r>
              <a:rPr lang="en-US" dirty="0" smtClean="0"/>
              <a:t>Government contracts and hiring to do something useful </a:t>
            </a:r>
            <a:endParaRPr lang="en-US" dirty="0"/>
          </a:p>
        </p:txBody>
      </p:sp>
    </p:spTree>
    <p:extLst>
      <p:ext uri="{BB962C8B-B14F-4D97-AF65-F5344CB8AC3E}">
        <p14:creationId xmlns:p14="http://schemas.microsoft.com/office/powerpoint/2010/main" val="364575007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Glass-</a:t>
            </a:r>
            <a:r>
              <a:rPr lang="en-US" dirty="0" err="1" smtClean="0"/>
              <a:t>Steagall</a:t>
            </a:r>
            <a:r>
              <a:rPr lang="en-US" dirty="0" smtClean="0"/>
              <a:t> Act, 1933</a:t>
            </a:r>
            <a:endParaRPr lang="en-US" dirty="0"/>
          </a:p>
        </p:txBody>
      </p:sp>
      <p:sp>
        <p:nvSpPr>
          <p:cNvPr id="3" name="Content Placeholder 2"/>
          <p:cNvSpPr>
            <a:spLocks noGrp="1"/>
          </p:cNvSpPr>
          <p:nvPr>
            <p:ph idx="1"/>
          </p:nvPr>
        </p:nvSpPr>
        <p:spPr>
          <a:xfrm>
            <a:off x="457200" y="1600200"/>
            <a:ext cx="8229600" cy="5068455"/>
          </a:xfrm>
        </p:spPr>
        <p:txBody>
          <a:bodyPr>
            <a:normAutofit lnSpcReduction="10000"/>
          </a:bodyPr>
          <a:lstStyle/>
          <a:p>
            <a:r>
              <a:rPr lang="en-US" dirty="0" smtClean="0"/>
              <a:t>Deposit insurance</a:t>
            </a:r>
          </a:p>
          <a:p>
            <a:pPr lvl="1"/>
            <a:r>
              <a:rPr lang="en-US" dirty="0" smtClean="0"/>
              <a:t>FDIC to guarantee small deposits in banks</a:t>
            </a:r>
          </a:p>
          <a:p>
            <a:pPr lvl="1"/>
            <a:r>
              <a:rPr lang="en-US" dirty="0" smtClean="0"/>
              <a:t>FSLIC (came later) to guarantee deposits in savings banks and S&amp;L’s</a:t>
            </a:r>
          </a:p>
          <a:p>
            <a:pPr lvl="2"/>
            <a:r>
              <a:rPr lang="en-US" dirty="0" smtClean="0"/>
              <a:t>Boston’s Provident Institution for Savings, 1816 </a:t>
            </a:r>
          </a:p>
          <a:p>
            <a:pPr lvl="1"/>
            <a:r>
              <a:rPr lang="en-US" dirty="0" smtClean="0"/>
              <a:t>A new moral hazard</a:t>
            </a:r>
          </a:p>
          <a:p>
            <a:r>
              <a:rPr lang="en-US" dirty="0" smtClean="0"/>
              <a:t>Separation of investment banking from taking deposits</a:t>
            </a:r>
          </a:p>
          <a:p>
            <a:pPr lvl="1"/>
            <a:r>
              <a:rPr lang="en-US" dirty="0" smtClean="0"/>
              <a:t>Curtailed shadow banking by banks</a:t>
            </a:r>
          </a:p>
          <a:p>
            <a:r>
              <a:rPr lang="en-US" dirty="0" smtClean="0"/>
              <a:t>75 years before the next big crash in the U.S.</a:t>
            </a:r>
            <a:endParaRPr lang="en-US" dirty="0"/>
          </a:p>
        </p:txBody>
      </p:sp>
    </p:spTree>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Cynical point about the wealthy and depressions:</a:t>
            </a:r>
            <a:br>
              <a:rPr lang="en-US" sz="2700" dirty="0" smtClean="0"/>
            </a:br>
            <a:r>
              <a:rPr lang="en-US" dirty="0" smtClean="0"/>
              <a:t>Which of these makes a person with a lot of cash happier?</a:t>
            </a:r>
            <a:endParaRPr lang="en-US" dirty="0"/>
          </a:p>
        </p:txBody>
      </p:sp>
      <p:sp>
        <p:nvSpPr>
          <p:cNvPr id="4" name="Text Placeholder 3"/>
          <p:cNvSpPr>
            <a:spLocks noGrp="1"/>
          </p:cNvSpPr>
          <p:nvPr>
            <p:ph type="body" idx="1"/>
          </p:nvPr>
        </p:nvSpPr>
        <p:spPr/>
        <p:txBody>
          <a:bodyPr/>
          <a:lstStyle/>
          <a:p>
            <a:r>
              <a:rPr lang="en-US" dirty="0" smtClean="0"/>
              <a:t>Depression scenario</a:t>
            </a:r>
            <a:endParaRPr lang="en-US" dirty="0"/>
          </a:p>
        </p:txBody>
      </p:sp>
      <p:sp>
        <p:nvSpPr>
          <p:cNvPr id="5" name="Content Placeholder 4"/>
          <p:cNvSpPr>
            <a:spLocks noGrp="1"/>
          </p:cNvSpPr>
          <p:nvPr>
            <p:ph sz="half" idx="2"/>
          </p:nvPr>
        </p:nvSpPr>
        <p:spPr/>
        <p:txBody>
          <a:bodyPr/>
          <a:lstStyle/>
          <a:p>
            <a:r>
              <a:rPr lang="en-US" dirty="0" smtClean="0"/>
              <a:t>Lots of people are out there who are willing to work for you when you like in return for one of your many coupons.</a:t>
            </a:r>
            <a:endParaRPr lang="en-US" dirty="0"/>
          </a:p>
        </p:txBody>
      </p:sp>
      <p:sp>
        <p:nvSpPr>
          <p:cNvPr id="6" name="Text Placeholder 5"/>
          <p:cNvSpPr>
            <a:spLocks noGrp="1"/>
          </p:cNvSpPr>
          <p:nvPr>
            <p:ph type="body" sz="quarter" idx="3"/>
          </p:nvPr>
        </p:nvSpPr>
        <p:spPr/>
        <p:txBody>
          <a:bodyPr/>
          <a:lstStyle/>
          <a:p>
            <a:r>
              <a:rPr lang="en-US" dirty="0" smtClean="0"/>
              <a:t>Inflation scenario</a:t>
            </a:r>
            <a:endParaRPr lang="en-US" dirty="0"/>
          </a:p>
        </p:txBody>
      </p:sp>
      <p:sp>
        <p:nvSpPr>
          <p:cNvPr id="7" name="Content Placeholder 6"/>
          <p:cNvSpPr>
            <a:spLocks noGrp="1"/>
          </p:cNvSpPr>
          <p:nvPr>
            <p:ph sz="quarter" idx="4"/>
          </p:nvPr>
        </p:nvSpPr>
        <p:spPr/>
        <p:txBody>
          <a:bodyPr/>
          <a:lstStyle/>
          <a:p>
            <a:r>
              <a:rPr lang="en-US" dirty="0" smtClean="0"/>
              <a:t>When you ask somebody to work for you, they say, “No thank you, I already have enough coupons.”</a:t>
            </a:r>
            <a:endParaRPr lang="en-US" dirty="0"/>
          </a:p>
        </p:txBody>
      </p:sp>
    </p:spTree>
    <p:extLst>
      <p:ext uri="{BB962C8B-B14F-4D97-AF65-F5344CB8AC3E}">
        <p14:creationId xmlns:p14="http://schemas.microsoft.com/office/powerpoint/2010/main" val="1437280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Babysitting coop as a model economy with special limitations</a:t>
            </a:r>
            <a:endParaRPr lang="en-US" dirty="0"/>
          </a:p>
        </p:txBody>
      </p:sp>
      <p:sp>
        <p:nvSpPr>
          <p:cNvPr id="10" name="Content Placeholder 9"/>
          <p:cNvSpPr>
            <a:spLocks noGrp="1"/>
          </p:cNvSpPr>
          <p:nvPr>
            <p:ph idx="1"/>
          </p:nvPr>
        </p:nvSpPr>
        <p:spPr/>
        <p:txBody>
          <a:bodyPr/>
          <a:lstStyle/>
          <a:p>
            <a:r>
              <a:rPr lang="en-US" dirty="0" smtClean="0"/>
              <a:t>One commodity, plus money</a:t>
            </a:r>
          </a:p>
          <a:p>
            <a:pPr lvl="1"/>
            <a:r>
              <a:rPr lang="en-US" dirty="0" smtClean="0"/>
              <a:t>(Common in macroeconomic models)</a:t>
            </a:r>
          </a:p>
          <a:p>
            <a:pPr lvl="1"/>
            <a:endParaRPr lang="en-US" dirty="0" smtClean="0"/>
          </a:p>
          <a:p>
            <a:pPr lvl="1"/>
            <a:r>
              <a:rPr lang="en-US" dirty="0" smtClean="0"/>
              <a:t>The special limitations:</a:t>
            </a:r>
          </a:p>
          <a:p>
            <a:r>
              <a:rPr lang="en-US" dirty="0" smtClean="0"/>
              <a:t>Fixed price – fixed value of a certificate</a:t>
            </a:r>
          </a:p>
          <a:p>
            <a:r>
              <a:rPr lang="en-US" dirty="0" smtClean="0"/>
              <a:t>No borrowing or lending</a:t>
            </a:r>
          </a:p>
          <a:p>
            <a:pPr lvl="1"/>
            <a:r>
              <a:rPr lang="en-US" dirty="0" smtClean="0"/>
              <a:t>These limitations are two sides of the same coin</a:t>
            </a:r>
          </a:p>
        </p:txBody>
      </p:sp>
    </p:spTree>
    <p:extLst>
      <p:ext uri="{BB962C8B-B14F-4D97-AF65-F5344CB8AC3E}">
        <p14:creationId xmlns:p14="http://schemas.microsoft.com/office/powerpoint/2010/main" val="3800276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Real economies have lending and borrowing</a:t>
            </a:r>
            <a:endParaRPr lang="en-US" dirty="0"/>
          </a:p>
        </p:txBody>
      </p:sp>
      <p:sp>
        <p:nvSpPr>
          <p:cNvPr id="3" name="Content Placeholder 2"/>
          <p:cNvSpPr>
            <a:spLocks noGrp="1"/>
          </p:cNvSpPr>
          <p:nvPr>
            <p:ph idx="1"/>
          </p:nvPr>
        </p:nvSpPr>
        <p:spPr/>
        <p:txBody>
          <a:bodyPr>
            <a:normAutofit fontScale="92500"/>
          </a:bodyPr>
          <a:lstStyle/>
          <a:p>
            <a:r>
              <a:rPr lang="en-US" dirty="0" smtClean="0"/>
              <a:t>Credit older than coins</a:t>
            </a:r>
          </a:p>
          <a:p>
            <a:pPr lvl="2"/>
            <a:endParaRPr lang="en-US" dirty="0"/>
          </a:p>
          <a:p>
            <a:pPr lvl="2"/>
            <a:r>
              <a:rPr lang="en-US" dirty="0" smtClean="0"/>
              <a:t>In ancient and medieval economies</a:t>
            </a:r>
          </a:p>
          <a:p>
            <a:r>
              <a:rPr lang="en-US" dirty="0" smtClean="0"/>
              <a:t>Most transactions on credit</a:t>
            </a:r>
          </a:p>
          <a:p>
            <a:pPr lvl="1"/>
            <a:r>
              <a:rPr lang="en-US" dirty="0" smtClean="0"/>
              <a:t>Even when prices reckoned in weights of gold or silver</a:t>
            </a:r>
          </a:p>
          <a:p>
            <a:endParaRPr lang="en-US" dirty="0"/>
          </a:p>
          <a:p>
            <a:r>
              <a:rPr lang="en-US" dirty="0" smtClean="0"/>
              <a:t>Lending and borrowing – credit and debt – creates money</a:t>
            </a:r>
          </a:p>
          <a:p>
            <a:pPr lvl="1"/>
            <a:r>
              <a:rPr lang="en-US" dirty="0" smtClean="0"/>
              <a:t>During debt crises, money disappears</a:t>
            </a:r>
            <a:endParaRPr lang="en-US" dirty="0"/>
          </a:p>
        </p:txBody>
      </p:sp>
    </p:spTree>
    <p:extLst>
      <p:ext uri="{BB962C8B-B14F-4D97-AF65-F5344CB8AC3E}">
        <p14:creationId xmlns:p14="http://schemas.microsoft.com/office/powerpoint/2010/main" val="2288741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860</TotalTime>
  <Words>2174</Words>
  <Application>Microsoft Macintosh PowerPoint</Application>
  <PresentationFormat>On-screen Show (4:3)</PresentationFormat>
  <Paragraphs>276</Paragraphs>
  <Slides>60</Slides>
  <Notes>0</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Office Theme</vt:lpstr>
      <vt:lpstr>Worksheet</vt:lpstr>
      <vt:lpstr>Money and the current depression</vt:lpstr>
      <vt:lpstr>How a depression can happen</vt:lpstr>
      <vt:lpstr>How to relieve a depression</vt:lpstr>
      <vt:lpstr>How a depression can be relieved</vt:lpstr>
      <vt:lpstr>Too many certificates?</vt:lpstr>
      <vt:lpstr>The problem of giving out money</vt:lpstr>
      <vt:lpstr>Cynical point about the wealthy and depressions: Which of these makes a person with a lot of cash happier?</vt:lpstr>
      <vt:lpstr>Babysitting coop as a model economy with special limitations</vt:lpstr>
      <vt:lpstr>Real economies have lending and borrowing</vt:lpstr>
      <vt:lpstr>Money and banking</vt:lpstr>
      <vt:lpstr>Money supply and banks</vt:lpstr>
      <vt:lpstr>What is a bank?</vt:lpstr>
      <vt:lpstr>Fractional reserve banking</vt:lpstr>
      <vt:lpstr>Fractional reserve banking</vt:lpstr>
      <vt:lpstr>Banks’ inherent instability</vt:lpstr>
      <vt:lpstr>Panic = Bank runs leading to bank runs </vt:lpstr>
      <vt:lpstr>Panics =&gt; Money disappears =&gt; Depressions</vt:lpstr>
      <vt:lpstr>Private credit expansion can create a house of cards</vt:lpstr>
      <vt:lpstr>You can identify immediate causes</vt:lpstr>
      <vt:lpstr>19th century banking regulation – public and private</vt:lpstr>
      <vt:lpstr>“Banks” and banks</vt:lpstr>
      <vt:lpstr>Runs / Panics</vt:lpstr>
      <vt:lpstr>Panic of 1907</vt:lpstr>
      <vt:lpstr>“Trusts” could pay higher returns than national banks</vt:lpstr>
      <vt:lpstr>The Panic</vt:lpstr>
      <vt:lpstr>The Panic</vt:lpstr>
      <vt:lpstr>Rich guys rescue</vt:lpstr>
      <vt:lpstr>Even with a gold standard …</vt:lpstr>
      <vt:lpstr>Ban fractional reserve banking?</vt:lpstr>
      <vt:lpstr>Like a house of cards</vt:lpstr>
      <vt:lpstr>The Federal Reserve, 1913</vt:lpstr>
      <vt:lpstr>The Federal Reserve</vt:lpstr>
      <vt:lpstr>PowerPoint Presentation</vt:lpstr>
      <vt:lpstr>“Money supply”</vt:lpstr>
      <vt:lpstr>1920’s expansion of banking again</vt:lpstr>
      <vt:lpstr>Stock market crash, 1929</vt:lpstr>
      <vt:lpstr>How can monetary policy help during a downturn?</vt:lpstr>
      <vt:lpstr>Easier money can boost economy</vt:lpstr>
      <vt:lpstr>Fed “open market operations”</vt:lpstr>
      <vt:lpstr>Fed “open market operations”</vt:lpstr>
      <vt:lpstr>Interest rates and boosting the economy</vt:lpstr>
      <vt:lpstr>Liquidity trap Trap = monetary policy ineffective</vt:lpstr>
      <vt:lpstr>Liquidity trap</vt:lpstr>
      <vt:lpstr>Deflation kills the NPV of an investment</vt:lpstr>
      <vt:lpstr>Monetary policy and fiscal policy</vt:lpstr>
      <vt:lpstr>The Fed’s Assets</vt:lpstr>
      <vt:lpstr>The Fed’s Assets</vt:lpstr>
      <vt:lpstr>PowerPoint Presentation</vt:lpstr>
      <vt:lpstr>What solved the 1930s depression and could solve today’s depression</vt:lpstr>
      <vt:lpstr>Government spending cured the 1930s depression</vt:lpstr>
      <vt:lpstr>PowerPoint Presentation</vt:lpstr>
      <vt:lpstr>Household debt / GDP</vt:lpstr>
      <vt:lpstr>PowerPoint Presentation</vt:lpstr>
      <vt:lpstr>PowerPoint Presentation</vt:lpstr>
      <vt:lpstr>PowerPoint Presentation</vt:lpstr>
      <vt:lpstr>No immediate debt problem</vt:lpstr>
      <vt:lpstr>Mark Troma http://www.thefiscaltimes.com/Columns/2013/09/24/Real-Reason-Fight-over-Debt-Limit#sthash.i8kwpgbd.dpuf </vt:lpstr>
      <vt:lpstr>Money and morality</vt:lpstr>
      <vt:lpstr>Moral hazard</vt:lpstr>
      <vt:lpstr>Glass-Steagall Act, 1933</vt:lpstr>
    </vt:vector>
  </TitlesOfParts>
  <Company>Univ. of South Carolina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dc:title>
  <dc:creator>Sam Baker</dc:creator>
  <cp:lastModifiedBy>Sam Baker</cp:lastModifiedBy>
  <cp:revision>61</cp:revision>
  <dcterms:created xsi:type="dcterms:W3CDTF">2010-03-04T20:53:30Z</dcterms:created>
  <dcterms:modified xsi:type="dcterms:W3CDTF">2013-09-26T19:42:07Z</dcterms:modified>
</cp:coreProperties>
</file>